
<file path=[Content_Types].xml><?xml version="1.0" encoding="utf-8"?>
<Types xmlns="http://schemas.openxmlformats.org/package/2006/content-types">
  <Default Extension="PhpPresentationReaderPpt2007BkgKcnjdK" ContentType="application/octet-stream"/>
  <Default Extension="png" ContentType="image/png"/>
  <Default Extension="PhpPresentationReaderPpt2007BkgjbpbfK" ContentType="application/octet-stream"/>
  <Default Extension="PhpPresentationReaderPpt2007BkgpiilmK" ContentType="application/octet-stream"/>
  <Default Extension="PhpPresentationReaderPpt2007BkgMkeKGL" ContentType="application/octet-stream"/>
  <Default Extension="PhpPresentationReaderPpt2007BkghMiOhK" ContentType="application/octet-stream"/>
  <Default Extension="PhpPresentationReaderPpt2007BkgCmpCEL" ContentType="application/octet-stream"/>
  <Default Extension="rels" ContentType="application/vnd.openxmlformats-package.relationships+xml"/>
  <Default Extension="xml" ContentType="application/xml"/>
  <Default Extension="PhpPresentationReaderPpt2007BkgJGdnPK" ContentType="application/octet-stream"/>
  <Default Extension="PhpPresentationReaderPpt2007BkgAnhLBL" ContentType="application/octet-stream"/>
  <Default Extension="PhpPresentationReaderPpt2007BkgjiFJkK" ContentType="application/octet-stream"/>
  <Default Extension="PhpPresentationReaderPpt2007BkglHmLpK" ContentType="application/octet-stream"/>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18"/>
  </p:handoutMasterIdLst>
  <p:sldIdLst>
    <p:sldId id="256" r:id="rId2"/>
    <p:sldId id="258" r:id="rId3"/>
    <p:sldId id="257" r:id="rId4"/>
    <p:sldId id="259" r:id="rId5"/>
    <p:sldId id="261" r:id="rId6"/>
    <p:sldId id="267" r:id="rId7"/>
    <p:sldId id="268" r:id="rId8"/>
    <p:sldId id="269" r:id="rId9"/>
    <p:sldId id="271" r:id="rId10"/>
    <p:sldId id="262" r:id="rId11"/>
    <p:sldId id="270" r:id="rId12"/>
    <p:sldId id="273" r:id="rId13"/>
    <p:sldId id="264" r:id="rId14"/>
    <p:sldId id="265" r:id="rId15"/>
    <p:sldId id="266" r:id="rId16"/>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09" autoAdjust="0"/>
    <p:restoredTop sz="94660"/>
  </p:normalViewPr>
  <p:slideViewPr>
    <p:cSldViewPr>
      <p:cViewPr varScale="1">
        <p:scale>
          <a:sx n="116" d="100"/>
          <a:sy n="116" d="100"/>
        </p:scale>
        <p:origin x="33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AC87511-6B39-4F53-B7BA-7D29D7C3A691}" type="datetime1">
              <a:rPr lang="en-US" smtClean="0"/>
              <a:t>5/27/2025</a:t>
            </a:fld>
            <a:endParaRPr lang="en-US"/>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CBE387D-A375-4D9F-BFE1-54F46D960D7D}" type="slidenum">
              <a:rPr lang="en-US" smtClean="0"/>
              <a:t>‹N°›</a:t>
            </a:fld>
            <a:endParaRPr lang="en-US"/>
          </a:p>
        </p:txBody>
      </p:sp>
    </p:spTree>
    <p:extLst>
      <p:ext uri="{BB962C8B-B14F-4D97-AF65-F5344CB8AC3E}">
        <p14:creationId xmlns:p14="http://schemas.microsoft.com/office/powerpoint/2010/main" val="1914871372"/>
      </p:ext>
    </p:extLst>
  </p:cSld>
  <p:clrMap bg1="lt1" tx1="dk1" bg2="lt2" tx2="dk2" accent1="accent1" accent2="accent2" accent3="accent3" accent4="accent4" accent5="accent5" accent6="accent6" hlink="hlink" folHlink="folHlink"/>
  <p:hf ftr="0"/>
</p:handoutMaster>
</file>

<file path=ppt/media/image1.PhpPresentationReaderPpt2007BkgJGdnPK>
</file>

<file path=ppt/media/image10.PhpPresentationReaderPpt2007BkgMkeKGL>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hpPresentationReaderPpt2007BkgKcnjdK>
</file>

<file path=ppt/media/image20.png>
</file>

<file path=ppt/media/image21.png>
</file>

<file path=ppt/media/image3.PhpPresentationReaderPpt2007BkgjbpbfK>
</file>

<file path=ppt/media/image4.PhpPresentationReaderPpt2007BkghMiOhK>
</file>

<file path=ppt/media/image5.PhpPresentationReaderPpt2007BkgjiFJkK>
</file>

<file path=ppt/media/image6.PhpPresentationReaderPpt2007BkgpiilmK>
</file>

<file path=ppt/media/image7.PhpPresentationReaderPpt2007BkglHmLpK>
</file>

<file path=ppt/media/image8.PhpPresentationReaderPpt2007BkgAnhLBL>
</file>

<file path=ppt/media/image9.PhpPresentationReaderPpt2007BkgCmpCEL>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47C6D4-E674-453D-9A15-C7A124B07CEF}" type="datetime1">
              <a:rPr lang="en-US" smtClean="0"/>
              <a:t>5/27/2025</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512343-8885-4703-8831-9FB9C2A4B223}" type="slidenum">
              <a:rPr lang="en-US" smtClean="0"/>
              <a:t>‹N°›</a:t>
            </a:fld>
            <a:endParaRPr lang="en-US"/>
          </a:p>
        </p:txBody>
      </p:sp>
    </p:spTree>
    <p:extLst>
      <p:ext uri="{BB962C8B-B14F-4D97-AF65-F5344CB8AC3E}">
        <p14:creationId xmlns:p14="http://schemas.microsoft.com/office/powerpoint/2010/main" val="3476390994"/>
      </p:ext>
    </p:extLst>
  </p:cSld>
  <p:clrMap bg1="lt1" tx1="dk1" bg2="lt2" tx2="dk2" accent1="accent1" accent2="accent2" accent3="accent3" accent4="accent4" accent5="accent5" accent6="accent6" hlink="hlink" folHlink="folHlink"/>
  <p:hf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hpPresentationReaderPpt2007BkgJGdnPK"/><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hpPresentationReaderPpt2007BkgMkeKG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hpPresentationReaderPpt2007BkghMiOhK"/><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hpPresentationReaderPpt2007BkgpiilmK"/><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hpPresentationReaderPpt2007BkgKcnjdK"/><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hpPresentationReaderPpt2007BkgjbpbfK"/><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hpPresentationReaderPpt2007BkghMiOhK"/><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hpPresentationReaderPpt2007BkgjiFJkK"/><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hpPresentationReaderPpt2007BkgpiilmK"/><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hpPresentationReaderPpt2007BkglHmLpK"/><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hpPresentationReaderPpt2007BkgAnhLB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hpPresentationReaderPpt2007BkgCmpCE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APTION_ONLY_1_1_1">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_TITLE_AND_DESCRIPTION_1_3">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_1_1_2_1">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_AND_BODY">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_ONLY">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APTION_ONLY_3">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_TITLE_AND_DESCRIPTION_1_1_3">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_1_1">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_TITLE_AND_DESCRIPTION_1">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_TITLE_AND_DESCRIPTION_1_1">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APTION_ONLY_1">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1633"/>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437333561" r:id="rId1"/>
    <p:sldLayoutId id="2437333562" r:id="rId2"/>
    <p:sldLayoutId id="2437333563" r:id="rId3"/>
    <p:sldLayoutId id="2437333564" r:id="rId4"/>
    <p:sldLayoutId id="2437333565" r:id="rId5"/>
    <p:sldLayoutId id="2437333566" r:id="rId6"/>
    <p:sldLayoutId id="2437333567" r:id="rId7"/>
    <p:sldLayoutId id="2437333568" r:id="rId8"/>
    <p:sldLayoutId id="2437333569" r:id="rId9"/>
    <p:sldLayoutId id="2437333570" r:id="rId10"/>
    <p:sldLayoutId id="2437333571" r:id="rId11"/>
    <p:sldLayoutId id="2437333572" r:id="rId12"/>
  </p:sldLayoutIdLst>
  <p:hf hdr="0" ftr="0" dt="0"/>
  <p:txStyles>
    <p:titleStyle>
      <a:defPPr algn="l">
        <a:defRPr kern="1200"/>
      </a:defPPr>
      <a:lvl1pPr algn="l">
        <a:defRPr sz="1400" kern="1200"/>
      </a:lvl1pPr>
      <a:lvl2pPr algn="l">
        <a:defRPr sz="1400" kern="1200"/>
      </a:lvl2pPr>
      <a:lvl3pPr algn="l">
        <a:defRPr sz="1400" kern="1200"/>
      </a:lvl3pPr>
      <a:lvl4pPr algn="l">
        <a:defRPr sz="1400" kern="1200"/>
      </a:lvl4pPr>
      <a:lvl5pPr algn="l">
        <a:defRPr sz="1400" kern="1200"/>
      </a:lvl5pPr>
      <a:lvl6pPr algn="l">
        <a:defRPr sz="1400" kern="1200"/>
      </a:lvl6pPr>
      <a:lvl7pPr algn="l">
        <a:defRPr sz="1400" kern="1200"/>
      </a:lvl7pPr>
      <a:lvl8pPr algn="l">
        <a:defRPr sz="1400" kern="1200"/>
      </a:lvl8pPr>
      <a:lvl9pPr algn="l">
        <a:defRPr sz="1400" kern="1200"/>
      </a:lvl9pPr>
      <a:extLst/>
    </p:titleStyle>
    <p:bodyStyle>
      <a:defPPr algn="l">
        <a:defRPr kern="1200"/>
      </a:defPPr>
      <a:lvl1pPr algn="l">
        <a:defRPr sz="1400" kern="1200"/>
      </a:lvl1pPr>
      <a:lvl2pPr algn="l">
        <a:defRPr sz="1400" kern="1200"/>
      </a:lvl2pPr>
      <a:lvl3pPr algn="l">
        <a:defRPr sz="1400" kern="1200"/>
      </a:lvl3pPr>
      <a:lvl4pPr algn="l">
        <a:defRPr sz="1400" kern="1200"/>
      </a:lvl4pPr>
      <a:lvl5pPr algn="l">
        <a:defRPr sz="1400" kern="1200"/>
      </a:lvl5pPr>
      <a:lvl6pPr algn="l">
        <a:defRPr sz="1400" kern="1200"/>
      </a:lvl6pPr>
      <a:lvl7pPr algn="l">
        <a:defRPr sz="1400" kern="1200"/>
      </a:lvl7pPr>
      <a:lvl8pPr algn="l">
        <a:defRPr sz="1400" kern="1200"/>
      </a:lvl8pPr>
      <a:lvl9pPr algn="l">
        <a:defRPr sz="1400" kern="1200"/>
      </a:lvl9pPr>
      <a:extLst/>
    </p:bodyStyle>
    <p:otherStyle>
      <a:defPPr algn="l">
        <a:defRPr kern="1200"/>
      </a:defPPr>
      <a:lvl1pPr algn="l">
        <a:defRPr sz="1400" kern="1200"/>
      </a:lvl1pPr>
      <a:lvl2pPr algn="l">
        <a:defRPr sz="1400" kern="1200"/>
      </a:lvl2pPr>
      <a:lvl3pPr algn="l">
        <a:defRPr sz="1400" kern="1200"/>
      </a:lvl3pPr>
      <a:lvl4pPr algn="l">
        <a:defRPr sz="1400" kern="1200"/>
      </a:lvl4pPr>
      <a:lvl5pPr algn="l">
        <a:defRPr sz="1400" kern="1200"/>
      </a:lvl5pPr>
      <a:lvl6pPr algn="l">
        <a:defRPr sz="1400" kern="1200"/>
      </a:lvl6pPr>
      <a:lvl7pPr algn="l">
        <a:defRPr sz="1400" kern="1200"/>
      </a:lvl7pPr>
      <a:lvl8pPr algn="l">
        <a:defRPr sz="1400" kern="1200"/>
      </a:lvl8pPr>
      <a:lvl9pPr algn="l">
        <a:defRPr sz="1400" kern="1200"/>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14400" y="1543050"/>
          <a:ext cx="8229600" cy="3829050"/>
          <a:chOff x="914400" y="1543050"/>
          <a:chExt cx="8229600" cy="3829050"/>
        </a:xfrm>
      </p:grpSpPr>
      <p:sp>
        <p:nvSpPr>
          <p:cNvPr id="2" name="ZoneTexte 1"/>
          <p:cNvSpPr txBox="1"/>
          <p:nvPr/>
        </p:nvSpPr>
        <p:spPr>
          <a:xfrm>
            <a:off x="971600" y="699542"/>
            <a:ext cx="7272807" cy="1754326"/>
          </a:xfrm>
          <a:prstGeom prst="rect">
            <a:avLst/>
          </a:prstGeom>
          <a:noFill/>
        </p:spPr>
        <p:txBody>
          <a:bodyPr vert="horz" wrap="square" lIns="91440" tIns="45720" rIns="91440" bIns="45720" rtlCol="0" anchor="t" anchorCtr="0">
            <a:spAutoFit/>
          </a:bodyPr>
          <a:lstStyle/>
          <a:p>
            <a:pPr marL="0" marR="0" lvl="0" indent="0" algn="ctr" rtl="0" fontAlgn="t">
              <a:lnSpc>
                <a:spcPct val="100000"/>
              </a:lnSpc>
              <a:spcBef>
                <a:spcPts val="0"/>
              </a:spcBef>
              <a:spcAft>
                <a:spcPts val="0"/>
              </a:spcAft>
            </a:pPr>
            <a:r>
              <a:rPr lang="en-US" sz="3600" b="1" u="none" strike="noStrike" cap="none" spc="0" dirty="0" smtClean="0">
                <a:solidFill>
                  <a:srgbClr val="FFFFFF">
                    <a:alpha val="100000"/>
                  </a:srgbClr>
                </a:solidFill>
                <a:latin typeface="Calibri"/>
              </a:rPr>
              <a:t>Project Title: Design </a:t>
            </a:r>
            <a:r>
              <a:rPr lang="en-US" sz="3600" b="1" u="none" strike="noStrike" cap="none" spc="0" dirty="0">
                <a:solidFill>
                  <a:srgbClr val="FFFFFF">
                    <a:alpha val="100000"/>
                  </a:srgbClr>
                </a:solidFill>
                <a:latin typeface="Calibri"/>
              </a:rPr>
              <a:t>and Implementation of a Mobile App for QoE Data Collection</a:t>
            </a:r>
          </a:p>
        </p:txBody>
      </p:sp>
      <p:sp>
        <p:nvSpPr>
          <p:cNvPr id="3" name="ZoneTexte 2"/>
          <p:cNvSpPr txBox="1"/>
          <p:nvPr/>
        </p:nvSpPr>
        <p:spPr>
          <a:xfrm>
            <a:off x="1043608" y="2715766"/>
            <a:ext cx="7315200" cy="430887"/>
          </a:xfrm>
          <a:prstGeom prst="rect">
            <a:avLst/>
          </a:prstGeom>
          <a:noFill/>
        </p:spPr>
        <p:txBody>
          <a:bodyPr vert="horz" lIns="91440" tIns="45720" rIns="91440" bIns="45720" rtlCol="0" anchor="t" anchorCtr="0">
            <a:spAutoFit/>
          </a:bodyPr>
          <a:lstStyle/>
          <a:p>
            <a:pPr marL="0" marR="0" lvl="0" indent="0" algn="ctr" rtl="0" fontAlgn="t">
              <a:lnSpc>
                <a:spcPct val="100000"/>
              </a:lnSpc>
              <a:spcBef>
                <a:spcPts val="0"/>
              </a:spcBef>
              <a:spcAft>
                <a:spcPts val="0"/>
              </a:spcAft>
            </a:pPr>
            <a:r>
              <a:rPr lang="en-CA" sz="2200" b="1" u="none" strike="noStrike" cap="none" spc="0" dirty="0" smtClean="0">
                <a:solidFill>
                  <a:srgbClr val="FFAB40">
                    <a:alpha val="100000"/>
                  </a:srgbClr>
                </a:solidFill>
                <a:latin typeface="Calibri"/>
              </a:rPr>
              <a:t>Task 4: System Modelling and Design</a:t>
            </a:r>
            <a:endParaRPr lang="en-US" sz="2200" b="1" u="none" strike="noStrike" cap="none" spc="0" dirty="0">
              <a:solidFill>
                <a:srgbClr val="FFAB40">
                  <a:alpha val="100000"/>
                </a:srgbClr>
              </a:solidFill>
              <a:latin typeface="Calibri"/>
            </a:endParaRPr>
          </a:p>
        </p:txBody>
      </p:sp>
      <p:sp>
        <p:nvSpPr>
          <p:cNvPr id="4" name="ZoneTexte 3"/>
          <p:cNvSpPr txBox="1"/>
          <p:nvPr/>
        </p:nvSpPr>
        <p:spPr>
          <a:xfrm>
            <a:off x="179512" y="3939902"/>
            <a:ext cx="5544616" cy="923330"/>
          </a:xfrm>
          <a:prstGeom prst="rect">
            <a:avLst/>
          </a:prstGeom>
          <a:noFill/>
        </p:spPr>
        <p:txBody>
          <a:bodyPr wrap="square" rtlCol="0">
            <a:spAutoFit/>
          </a:bodyPr>
          <a:lstStyle/>
          <a:p>
            <a:r>
              <a:rPr lang="en-CA" dirty="0" smtClean="0">
                <a:solidFill>
                  <a:srgbClr val="FFFFFF"/>
                </a:solidFill>
              </a:rPr>
              <a:t>Course Code and Title: CEF440 Internet Programming and Mobile Programming</a:t>
            </a:r>
          </a:p>
          <a:p>
            <a:r>
              <a:rPr lang="en-CA" dirty="0" smtClean="0">
                <a:solidFill>
                  <a:srgbClr val="FFFFFF"/>
                </a:solidFill>
              </a:rPr>
              <a:t>Course Instructor: Dr. Nkemeni Valery</a:t>
            </a:r>
            <a:endParaRPr lang="en-US" dirty="0">
              <a:solidFill>
                <a:srgbClr val="FFFFFF"/>
              </a:solidFill>
            </a:endParaRPr>
          </a:p>
        </p:txBody>
      </p:sp>
      <p:sp>
        <p:nvSpPr>
          <p:cNvPr id="6" name="ZoneTexte 5"/>
          <p:cNvSpPr txBox="1"/>
          <p:nvPr/>
        </p:nvSpPr>
        <p:spPr>
          <a:xfrm>
            <a:off x="6588224" y="4493900"/>
            <a:ext cx="2284921" cy="369332"/>
          </a:xfrm>
          <a:prstGeom prst="rect">
            <a:avLst/>
          </a:prstGeom>
          <a:noFill/>
        </p:spPr>
        <p:txBody>
          <a:bodyPr wrap="none" rtlCol="0">
            <a:spAutoFit/>
          </a:bodyPr>
          <a:lstStyle/>
          <a:p>
            <a:r>
              <a:rPr lang="en-CA" dirty="0" smtClean="0">
                <a:solidFill>
                  <a:schemeClr val="bg1"/>
                </a:solidFill>
              </a:rPr>
              <a:t>Presented by Group13</a:t>
            </a:r>
            <a:endParaRPr lang="en-US" dirty="0">
              <a:solidFill>
                <a:schemeClr val="bg1"/>
              </a:solidFill>
            </a:endParaRPr>
          </a:p>
        </p:txBody>
      </p:sp>
      <p:sp>
        <p:nvSpPr>
          <p:cNvPr id="8" name="Losange 7"/>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9" name="ZoneTexte 8"/>
          <p:cNvSpPr txBox="1"/>
          <p:nvPr/>
        </p:nvSpPr>
        <p:spPr>
          <a:xfrm>
            <a:off x="388709" y="298852"/>
            <a:ext cx="301686" cy="369332"/>
          </a:xfrm>
          <a:prstGeom prst="rect">
            <a:avLst/>
          </a:prstGeom>
          <a:noFill/>
        </p:spPr>
        <p:txBody>
          <a:bodyPr wrap="none" rtlCol="0">
            <a:spAutoFit/>
          </a:bodyPr>
          <a:lstStyle/>
          <a:p>
            <a:r>
              <a:rPr lang="en-CA" b="1" dirty="0" smtClean="0">
                <a:solidFill>
                  <a:schemeClr val="bg1"/>
                </a:solidFill>
              </a:rPr>
              <a:t>1</a:t>
            </a:r>
            <a:endParaRPr lang="en-US"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1"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5" fill="hold" grpId="0" nodeType="clickEffect">
                                  <p:stCondLst>
                                    <p:cond delay="0"/>
                                  </p:stCondLst>
                                  <p:childTnLst>
                                    <p:set>
                                      <p:cBhvr>
                                        <p:cTn id="17" dur="1" fill="hold">
                                          <p:stCondLst>
                                            <p:cond delay="0"/>
                                          </p:stCondLst>
                                        </p:cTn>
                                        <p:tgtEl>
                                          <p:spTgt spid="6">
                                            <p:txEl>
                                              <p:pRg st="0" end="0"/>
                                            </p:txEl>
                                          </p:spTgt>
                                        </p:tgtEl>
                                        <p:attrNameLst>
                                          <p:attrName>style.visibility</p:attrName>
                                        </p:attrNameLst>
                                      </p:cBhvr>
                                      <p:to>
                                        <p:strVal val="visible"/>
                                      </p:to>
                                    </p:set>
                                    <p:animEffect transition="in" filter="randombar(vertical)">
                                      <p:cBhvr>
                                        <p:cTn id="18"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6" grpId="0" build="allAtOnce"/>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14400" y="1028700"/>
          <a:ext cx="8229600" cy="3019425"/>
          <a:chOff x="914400" y="1028700"/>
          <a:chExt cx="8229600" cy="3019425"/>
        </a:xfrm>
      </p:grpSpPr>
      <p:sp>
        <p:nvSpPr>
          <p:cNvPr id="2" name="ZoneTexte 1"/>
          <p:cNvSpPr txBox="1"/>
          <p:nvPr/>
        </p:nvSpPr>
        <p:spPr>
          <a:xfrm>
            <a:off x="2483768" y="61923"/>
            <a:ext cx="7315200" cy="523220"/>
          </a:xfrm>
          <a:prstGeom prst="rect">
            <a:avLst/>
          </a:prstGeom>
          <a:noFill/>
        </p:spPr>
        <p:txBody>
          <a:bodyPr vert="horz" lIns="91440" tIns="45720" rIns="91440" bIns="45720" rtlCol="0" anchor="t" anchorCtr="0">
            <a:spAutoFit/>
          </a:bodyPr>
          <a:lstStyle/>
          <a:p>
            <a:pPr marL="0" marR="0" lvl="0" indent="0" algn="l" rtl="0" fontAlgn="t">
              <a:lnSpc>
                <a:spcPct val="100000"/>
              </a:lnSpc>
              <a:spcBef>
                <a:spcPts val="0"/>
              </a:spcBef>
              <a:spcAft>
                <a:spcPts val="0"/>
              </a:spcAft>
            </a:pPr>
            <a:r>
              <a:rPr lang="en-US" sz="2800" b="1" u="none" strike="noStrike" cap="none" spc="0" dirty="0">
                <a:solidFill>
                  <a:srgbClr val="FFAB40">
                    <a:alpha val="100000"/>
                  </a:srgbClr>
                </a:solidFill>
                <a:latin typeface="Calibri"/>
              </a:rPr>
              <a:t>Deployment </a:t>
            </a:r>
            <a:r>
              <a:rPr lang="en-US" sz="2800" b="1" u="none" strike="noStrike" cap="none" spc="0" dirty="0" smtClean="0">
                <a:solidFill>
                  <a:srgbClr val="FFAB40">
                    <a:alpha val="100000"/>
                  </a:srgbClr>
                </a:solidFill>
                <a:latin typeface="Calibri"/>
              </a:rPr>
              <a:t>Diagram (DD)</a:t>
            </a:r>
            <a:endParaRPr lang="en-US" sz="2800" b="1" u="none" strike="noStrike" cap="none" spc="0" dirty="0">
              <a:solidFill>
                <a:srgbClr val="FFAB40">
                  <a:alpha val="100000"/>
                </a:srgbClr>
              </a:solidFill>
              <a:latin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656" y="627534"/>
            <a:ext cx="6408712" cy="5638476"/>
          </a:xfrm>
          <a:prstGeom prst="rect">
            <a:avLst/>
          </a:prstGeom>
        </p:spPr>
      </p:pic>
      <p:sp>
        <p:nvSpPr>
          <p:cNvPr id="5" name="Losange 4"/>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6" name="ZoneTexte 5"/>
          <p:cNvSpPr txBox="1"/>
          <p:nvPr/>
        </p:nvSpPr>
        <p:spPr>
          <a:xfrm>
            <a:off x="323528" y="298852"/>
            <a:ext cx="483885" cy="369332"/>
          </a:xfrm>
          <a:prstGeom prst="rect">
            <a:avLst/>
          </a:prstGeom>
          <a:noFill/>
        </p:spPr>
        <p:txBody>
          <a:bodyPr wrap="square" rtlCol="0">
            <a:spAutoFit/>
          </a:bodyPr>
          <a:lstStyle/>
          <a:p>
            <a:r>
              <a:rPr lang="en-CA" b="1" dirty="0" smtClean="0">
                <a:solidFill>
                  <a:schemeClr val="bg1"/>
                </a:solidFill>
              </a:rPr>
              <a:t>10</a:t>
            </a:r>
            <a:endParaRPr lang="en-US" b="1" dirty="0">
              <a:solidFill>
                <a:schemeClr val="bg1"/>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350452" y="0"/>
            <a:ext cx="3926203" cy="523220"/>
          </a:xfrm>
          <a:prstGeom prst="rect">
            <a:avLst/>
          </a:prstGeom>
        </p:spPr>
        <p:txBody>
          <a:bodyPr wrap="none">
            <a:spAutoFit/>
          </a:bodyPr>
          <a:lstStyle/>
          <a:p>
            <a:pPr lvl="0" fontAlgn="t"/>
            <a:r>
              <a:rPr lang="en-CA" sz="2800" b="1" dirty="0" smtClean="0">
                <a:solidFill>
                  <a:srgbClr val="FFAB40">
                    <a:alpha val="100000"/>
                  </a:srgbClr>
                </a:solidFill>
              </a:rPr>
              <a:t>Sequence Diagram (</a:t>
            </a:r>
            <a:r>
              <a:rPr lang="en-CA" sz="2800" b="1" dirty="0" smtClean="0">
                <a:solidFill>
                  <a:srgbClr val="FFAB40">
                    <a:alpha val="100000"/>
                  </a:srgbClr>
                </a:solidFill>
              </a:rPr>
              <a:t>SD)-1</a:t>
            </a:r>
            <a:endParaRPr lang="en-US" sz="2800" b="1" dirty="0">
              <a:solidFill>
                <a:srgbClr val="FFAB40">
                  <a:alpha val="100000"/>
                </a:srgbClr>
              </a:solidFill>
            </a:endParaRPr>
          </a:p>
        </p:txBody>
      </p:sp>
      <p:pic>
        <p:nvPicPr>
          <p:cNvPr id="3" name="Image 2"/>
          <p:cNvPicPr/>
          <p:nvPr/>
        </p:nvPicPr>
        <p:blipFill>
          <a:blip r:embed="rId2">
            <a:extLst>
              <a:ext uri="{28A0092B-C50C-407E-A947-70E740481C1C}">
                <a14:useLocalDpi xmlns:a14="http://schemas.microsoft.com/office/drawing/2010/main" val="0"/>
              </a:ext>
            </a:extLst>
          </a:blip>
          <a:stretch>
            <a:fillRect/>
          </a:stretch>
        </p:blipFill>
        <p:spPr>
          <a:xfrm>
            <a:off x="117569" y="411510"/>
            <a:ext cx="9026431" cy="5472608"/>
          </a:xfrm>
          <a:prstGeom prst="rect">
            <a:avLst/>
          </a:prstGeom>
        </p:spPr>
      </p:pic>
      <p:sp>
        <p:nvSpPr>
          <p:cNvPr id="5" name="Losange 4"/>
          <p:cNvSpPr/>
          <p:nvPr/>
        </p:nvSpPr>
        <p:spPr>
          <a:xfrm>
            <a:off x="251520" y="123478"/>
            <a:ext cx="864096" cy="576064"/>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b="1" dirty="0" smtClean="0">
                <a:ln w="0"/>
                <a:solidFill>
                  <a:schemeClr val="bg1"/>
                </a:solidFill>
                <a:effectLst>
                  <a:outerShdw blurRad="38100" dist="25400" dir="5400000" algn="ctr" rotWithShape="0">
                    <a:srgbClr val="6E747A">
                      <a:alpha val="43000"/>
                    </a:srgbClr>
                  </a:outerShdw>
                </a:effectLst>
              </a:rPr>
              <a:t>11</a:t>
            </a:r>
            <a:endParaRPr lang="en-US" b="1" dirty="0">
              <a:ln w="0"/>
              <a:solidFill>
                <a:schemeClr val="bg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2820025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87824" y="139070"/>
            <a:ext cx="4032448" cy="461665"/>
          </a:xfrm>
          <a:prstGeom prst="rect">
            <a:avLst/>
          </a:prstGeom>
        </p:spPr>
        <p:txBody>
          <a:bodyPr wrap="square">
            <a:spAutoFit/>
          </a:bodyPr>
          <a:lstStyle/>
          <a:p>
            <a:pPr lvl="0" fontAlgn="t"/>
            <a:r>
              <a:rPr lang="en-CA" sz="2400" b="1" dirty="0">
                <a:solidFill>
                  <a:srgbClr val="FFAB40">
                    <a:alpha val="100000"/>
                  </a:srgbClr>
                </a:solidFill>
              </a:rPr>
              <a:t>Sequence Diagram (SD</a:t>
            </a:r>
            <a:r>
              <a:rPr lang="en-CA" sz="2400" b="1" dirty="0" smtClean="0">
                <a:solidFill>
                  <a:srgbClr val="FFAB40">
                    <a:alpha val="100000"/>
                  </a:srgbClr>
                </a:solidFill>
              </a:rPr>
              <a:t>)-2</a:t>
            </a:r>
            <a:endParaRPr lang="en-US" sz="2400" b="1" dirty="0">
              <a:solidFill>
                <a:srgbClr val="FFAB40">
                  <a:alpha val="100000"/>
                </a:srgbClr>
              </a:solidFill>
            </a:endParaRPr>
          </a:p>
        </p:txBody>
      </p:sp>
      <p:pic>
        <p:nvPicPr>
          <p:cNvPr id="4" name="Image 3"/>
          <p:cNvPicPr/>
          <p:nvPr/>
        </p:nvPicPr>
        <p:blipFill>
          <a:blip r:embed="rId2">
            <a:extLst>
              <a:ext uri="{28A0092B-C50C-407E-A947-70E740481C1C}">
                <a14:useLocalDpi xmlns:a14="http://schemas.microsoft.com/office/drawing/2010/main" val="0"/>
              </a:ext>
            </a:extLst>
          </a:blip>
          <a:stretch>
            <a:fillRect/>
          </a:stretch>
        </p:blipFill>
        <p:spPr>
          <a:xfrm>
            <a:off x="899592" y="600735"/>
            <a:ext cx="7416824" cy="4542765"/>
          </a:xfrm>
          <a:prstGeom prst="rect">
            <a:avLst/>
          </a:prstGeom>
          <a:ln w="19050">
            <a:solidFill>
              <a:schemeClr val="accent1"/>
            </a:solidFill>
          </a:ln>
        </p:spPr>
      </p:pic>
      <p:sp>
        <p:nvSpPr>
          <p:cNvPr id="5" name="Losange 4"/>
          <p:cNvSpPr/>
          <p:nvPr/>
        </p:nvSpPr>
        <p:spPr>
          <a:xfrm>
            <a:off x="251520" y="123478"/>
            <a:ext cx="864096" cy="576064"/>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b="1" dirty="0" smtClean="0">
                <a:ln w="0"/>
                <a:solidFill>
                  <a:schemeClr val="bg1"/>
                </a:solidFill>
                <a:effectLst>
                  <a:outerShdw blurRad="38100" dist="25400" dir="5400000" algn="ctr" rotWithShape="0">
                    <a:srgbClr val="6E747A">
                      <a:alpha val="43000"/>
                    </a:srgbClr>
                  </a:outerShdw>
                </a:effectLst>
              </a:rPr>
              <a:t>12</a:t>
            </a:r>
            <a:endParaRPr lang="en-US" b="1" dirty="0">
              <a:ln w="0"/>
              <a:solidFill>
                <a:schemeClr val="bg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5552451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14400" y="1028700"/>
          <a:ext cx="8229600" cy="5153025"/>
          <a:chOff x="914400" y="1028700"/>
          <a:chExt cx="8229600" cy="5153025"/>
        </a:xfrm>
      </p:grpSpPr>
      <p:sp>
        <p:nvSpPr>
          <p:cNvPr id="2" name="ZoneTexte 1"/>
          <p:cNvSpPr txBox="1"/>
          <p:nvPr/>
        </p:nvSpPr>
        <p:spPr>
          <a:xfrm>
            <a:off x="1907704" y="123478"/>
            <a:ext cx="5486400" cy="571500"/>
          </a:xfrm>
          <a:prstGeom prst="rect">
            <a:avLst/>
          </a:prstGeom>
          <a:noFill/>
        </p:spPr>
        <p:txBody>
          <a:bodyPr vert="horz" lIns="91440" tIns="45720" rIns="91440" bIns="45720" rtlCol="0" anchor="t" anchorCtr="0">
            <a:spAutoFit/>
          </a:bodyPr>
          <a:lstStyle/>
          <a:p>
            <a:pPr marL="0" marR="0" lvl="0" indent="0" algn="ctr" rtl="0" fontAlgn="t">
              <a:lnSpc>
                <a:spcPct val="100000"/>
              </a:lnSpc>
              <a:spcBef>
                <a:spcPts val="0"/>
              </a:spcBef>
              <a:spcAft>
                <a:spcPts val="0"/>
              </a:spcAft>
            </a:pPr>
            <a:r>
              <a:rPr lang="en-US" sz="4000" b="1" u="none" strike="noStrike" cap="none" spc="0" dirty="0">
                <a:solidFill>
                  <a:srgbClr val="FFAB40">
                    <a:alpha val="100000"/>
                  </a:srgbClr>
                </a:solidFill>
                <a:latin typeface="Calibri"/>
              </a:rPr>
              <a:t>Conclusion</a:t>
            </a:r>
          </a:p>
        </p:txBody>
      </p:sp>
      <p:sp>
        <p:nvSpPr>
          <p:cNvPr id="3" name="ZoneTexte 2"/>
          <p:cNvSpPr txBox="1"/>
          <p:nvPr/>
        </p:nvSpPr>
        <p:spPr>
          <a:xfrm>
            <a:off x="107504" y="1131590"/>
            <a:ext cx="4248472" cy="3046988"/>
          </a:xfrm>
          <a:prstGeom prst="rect">
            <a:avLst/>
          </a:prstGeom>
          <a:noFill/>
        </p:spPr>
        <p:txBody>
          <a:bodyPr vert="horz" wrap="square" lIns="91440" tIns="45720" rIns="91440" bIns="45720" rtlCol="0" anchor="t" anchorCtr="0">
            <a:spAutoFit/>
          </a:bodyPr>
          <a:lstStyle/>
          <a:p>
            <a:pPr marL="0" marR="0" lvl="0" indent="0" rtl="0" fontAlgn="t">
              <a:lnSpc>
                <a:spcPct val="120000"/>
              </a:lnSpc>
              <a:spcBef>
                <a:spcPts val="0"/>
              </a:spcBef>
              <a:spcAft>
                <a:spcPts val="0"/>
              </a:spcAft>
            </a:pPr>
            <a:r>
              <a:rPr lang="en-US" sz="2000" b="1" u="none" strike="noStrike" cap="none" spc="0" dirty="0">
                <a:solidFill>
                  <a:srgbClr val="FFFFFF">
                    <a:alpha val="100000"/>
                  </a:srgbClr>
                </a:solidFill>
                <a:latin typeface="Calibri"/>
              </a:rPr>
              <a:t>The QoE mobile application represents a significant step in improving mobile network quality in Cameroon by providing a platform for subscribers to voice their experiences while empowering operators with critical data insights for network improvement.</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9992" y="1131590"/>
            <a:ext cx="4464496" cy="3867894"/>
          </a:xfrm>
          <a:prstGeom prst="rect">
            <a:avLst/>
          </a:prstGeom>
        </p:spPr>
      </p:pic>
      <p:sp>
        <p:nvSpPr>
          <p:cNvPr id="5" name="Losange 4"/>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6" name="ZoneTexte 5"/>
          <p:cNvSpPr txBox="1"/>
          <p:nvPr/>
        </p:nvSpPr>
        <p:spPr>
          <a:xfrm>
            <a:off x="323528" y="298852"/>
            <a:ext cx="483885" cy="369332"/>
          </a:xfrm>
          <a:prstGeom prst="rect">
            <a:avLst/>
          </a:prstGeom>
          <a:noFill/>
        </p:spPr>
        <p:txBody>
          <a:bodyPr wrap="square" rtlCol="0">
            <a:spAutoFit/>
          </a:bodyPr>
          <a:lstStyle/>
          <a:p>
            <a:r>
              <a:rPr lang="en-CA" b="1" dirty="0" smtClean="0">
                <a:solidFill>
                  <a:schemeClr val="bg1"/>
                </a:solidFill>
              </a:rPr>
              <a:t>13</a:t>
            </a:r>
            <a:endParaRPr lang="en-US" b="1" dirty="0">
              <a:solidFill>
                <a:schemeClr val="bg1"/>
              </a:solidFill>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14400" y="1028700"/>
          <a:ext cx="8229600" cy="2038350"/>
          <a:chOff x="914400" y="1028700"/>
          <a:chExt cx="8229600" cy="2038350"/>
        </a:xfrm>
      </p:grpSpPr>
      <p:sp>
        <p:nvSpPr>
          <p:cNvPr id="2" name="ZoneTexte 1"/>
          <p:cNvSpPr txBox="1"/>
          <p:nvPr/>
        </p:nvSpPr>
        <p:spPr>
          <a:xfrm>
            <a:off x="3491880" y="1347614"/>
            <a:ext cx="2088232" cy="523220"/>
          </a:xfrm>
          <a:prstGeom prst="rect">
            <a:avLst/>
          </a:prstGeom>
          <a:noFill/>
        </p:spPr>
        <p:txBody>
          <a:bodyPr vert="horz" wrap="square" lIns="91440" tIns="45720" rIns="91440" bIns="45720" rtlCol="0" anchor="t" anchorCtr="0">
            <a:spAutoFit/>
          </a:bodyPr>
          <a:lstStyle/>
          <a:p>
            <a:pPr marL="0" marR="0" lvl="0" indent="0" algn="l" rtl="0" fontAlgn="t">
              <a:lnSpc>
                <a:spcPct val="100000"/>
              </a:lnSpc>
              <a:spcBef>
                <a:spcPts val="0"/>
              </a:spcBef>
              <a:spcAft>
                <a:spcPts val="0"/>
              </a:spcAft>
            </a:pPr>
            <a:r>
              <a:rPr lang="en-US" sz="2800" b="1" u="none" strike="noStrike" cap="none" spc="0" dirty="0">
                <a:solidFill>
                  <a:srgbClr val="FFAB40">
                    <a:alpha val="100000"/>
                  </a:srgbClr>
                </a:solidFill>
                <a:latin typeface="Calibri"/>
              </a:rPr>
              <a:t>References</a:t>
            </a:r>
          </a:p>
        </p:txBody>
      </p:sp>
      <p:sp>
        <p:nvSpPr>
          <p:cNvPr id="3" name="ZoneTexte 2"/>
          <p:cNvSpPr txBox="1"/>
          <p:nvPr/>
        </p:nvSpPr>
        <p:spPr>
          <a:xfrm>
            <a:off x="1691680" y="2211710"/>
            <a:ext cx="6480720" cy="609398"/>
          </a:xfrm>
          <a:prstGeom prst="rect">
            <a:avLst/>
          </a:prstGeom>
          <a:noFill/>
        </p:spPr>
        <p:txBody>
          <a:bodyPr vert="horz" wrap="square" lIns="91440" tIns="45720" rIns="91440" bIns="45720" rtlCol="0" anchorCtr="0">
            <a:spAutoFit/>
          </a:bodyPr>
          <a:lstStyle/>
          <a:p>
            <a:pPr marL="0" marR="0" lvl="0" indent="0" algn="l" rtl="0" fontAlgn="base">
              <a:lnSpc>
                <a:spcPct val="120000"/>
              </a:lnSpc>
              <a:spcBef>
                <a:spcPts val="0"/>
              </a:spcBef>
              <a:spcAft>
                <a:spcPts val="0"/>
              </a:spcAft>
              <a:buClr>
                <a:srgbClr val="FFFFFF">
                  <a:alpha val="100000"/>
                </a:srgbClr>
              </a:buClr>
              <a:buFont typeface="Calibri"/>
              <a:buChar char="-"/>
            </a:pPr>
            <a:r>
              <a:rPr lang="en-US" sz="1400" b="1" u="none" strike="noStrike" cap="none" spc="0" dirty="0">
                <a:solidFill>
                  <a:srgbClr val="FFFFFF">
                    <a:alpha val="100000"/>
                  </a:srgbClr>
                </a:solidFill>
                <a:latin typeface="Calibri"/>
              </a:rPr>
              <a:t> Unified Modeling Language (UML) Guides for System Design.</a:t>
            </a:r>
          </a:p>
          <a:p>
            <a:pPr marL="0" marR="0" lvl="0" indent="0" algn="l" rtl="0" fontAlgn="base">
              <a:lnSpc>
                <a:spcPct val="120000"/>
              </a:lnSpc>
              <a:spcBef>
                <a:spcPts val="0"/>
              </a:spcBef>
              <a:spcAft>
                <a:spcPts val="0"/>
              </a:spcAft>
              <a:buClr>
                <a:srgbClr val="FFFFFF">
                  <a:alpha val="100000"/>
                </a:srgbClr>
              </a:buClr>
              <a:buFont typeface="Calibri"/>
              <a:buChar char="-"/>
            </a:pPr>
            <a:r>
              <a:rPr lang="en-US" sz="1400" b="1" u="none" strike="noStrike" cap="none" spc="0" dirty="0">
                <a:solidFill>
                  <a:srgbClr val="FFFFFF">
                    <a:alpha val="100000"/>
                  </a:srgbClr>
                </a:solidFill>
                <a:latin typeface="Calibri"/>
              </a:rPr>
              <a:t> Mobile Network Quality of Experience Research </a:t>
            </a:r>
            <a:r>
              <a:rPr lang="en-US" sz="1400" b="1" u="none" strike="noStrike" cap="none" spc="0" dirty="0" smtClean="0">
                <a:solidFill>
                  <a:srgbClr val="FFFFFF">
                    <a:alpha val="100000"/>
                  </a:srgbClr>
                </a:solidFill>
                <a:latin typeface="Calibri"/>
              </a:rPr>
              <a:t>Report Documentation.</a:t>
            </a:r>
            <a:endParaRPr lang="en-US" sz="1400" b="1" u="none" strike="noStrike" cap="none" spc="0" dirty="0">
              <a:solidFill>
                <a:srgbClr val="FFFFFF">
                  <a:alpha val="100000"/>
                </a:srgbClr>
              </a:solidFill>
              <a:latin typeface="Calibri"/>
            </a:endParaRPr>
          </a:p>
        </p:txBody>
      </p:sp>
      <p:sp>
        <p:nvSpPr>
          <p:cNvPr id="4" name="Losange 3"/>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5" name="ZoneTexte 4"/>
          <p:cNvSpPr txBox="1"/>
          <p:nvPr/>
        </p:nvSpPr>
        <p:spPr>
          <a:xfrm>
            <a:off x="323528" y="298852"/>
            <a:ext cx="483885" cy="369332"/>
          </a:xfrm>
          <a:prstGeom prst="rect">
            <a:avLst/>
          </a:prstGeom>
          <a:noFill/>
        </p:spPr>
        <p:txBody>
          <a:bodyPr wrap="square" rtlCol="0">
            <a:spAutoFit/>
          </a:bodyPr>
          <a:lstStyle/>
          <a:p>
            <a:r>
              <a:rPr lang="en-CA" b="1" dirty="0" smtClean="0">
                <a:solidFill>
                  <a:schemeClr val="bg1"/>
                </a:solidFill>
              </a:rPr>
              <a:t>14</a:t>
            </a:r>
            <a:endParaRPr lang="en-US" b="1" dirty="0">
              <a:solidFill>
                <a:schemeClr val="bg1"/>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1828800" y="1028700"/>
          <a:ext cx="7315200" cy="3581400"/>
          <a:chOff x="1828800" y="1028700"/>
          <a:chExt cx="7315200" cy="3581400"/>
        </a:xfrm>
      </p:grpSpPr>
      <p:sp>
        <p:nvSpPr>
          <p:cNvPr id="2" name="ZoneTexte 1"/>
          <p:cNvSpPr txBox="1"/>
          <p:nvPr/>
        </p:nvSpPr>
        <p:spPr>
          <a:xfrm>
            <a:off x="1835696" y="1707654"/>
            <a:ext cx="5486400" cy="857250"/>
          </a:xfrm>
          <a:prstGeom prst="rect">
            <a:avLst/>
          </a:prstGeom>
          <a:noFill/>
        </p:spPr>
        <p:txBody>
          <a:bodyPr vert="horz" lIns="91440" tIns="45720" rIns="91440" bIns="45720" rtlCol="0" anchor="t" anchorCtr="0">
            <a:spAutoFit/>
          </a:bodyPr>
          <a:lstStyle/>
          <a:p>
            <a:pPr marL="0" marR="0" lvl="0" indent="0" algn="ctr" rtl="0" fontAlgn="t">
              <a:lnSpc>
                <a:spcPct val="100000"/>
              </a:lnSpc>
              <a:spcBef>
                <a:spcPts val="0"/>
              </a:spcBef>
              <a:spcAft>
                <a:spcPts val="0"/>
              </a:spcAft>
            </a:pPr>
            <a:r>
              <a:rPr lang="en-US" sz="6000" b="1" u="none" strike="noStrike" cap="none" spc="0" dirty="0">
                <a:solidFill>
                  <a:srgbClr val="FFFFFF">
                    <a:alpha val="100000"/>
                  </a:srgbClr>
                </a:solidFill>
                <a:latin typeface="Calibri"/>
              </a:rPr>
              <a:t>Thank you!</a:t>
            </a:r>
          </a:p>
        </p:txBody>
      </p:sp>
      <p:sp>
        <p:nvSpPr>
          <p:cNvPr id="3" name="ZoneTexte 2"/>
          <p:cNvSpPr txBox="1"/>
          <p:nvPr/>
        </p:nvSpPr>
        <p:spPr>
          <a:xfrm>
            <a:off x="1979712" y="2715766"/>
            <a:ext cx="5486400" cy="1323439"/>
          </a:xfrm>
          <a:prstGeom prst="rect">
            <a:avLst/>
          </a:prstGeom>
          <a:noFill/>
        </p:spPr>
        <p:txBody>
          <a:bodyPr vert="horz" lIns="91440" tIns="45720" rIns="91440" bIns="45720" rtlCol="0" anchor="t" anchorCtr="0">
            <a:spAutoFit/>
          </a:bodyPr>
          <a:lstStyle/>
          <a:p>
            <a:pPr marL="0" marR="0" lvl="0" indent="0" algn="ctr" rtl="0" fontAlgn="t">
              <a:lnSpc>
                <a:spcPct val="100000"/>
              </a:lnSpc>
              <a:spcBef>
                <a:spcPts val="0"/>
              </a:spcBef>
              <a:spcAft>
                <a:spcPts val="0"/>
              </a:spcAft>
            </a:pPr>
            <a:r>
              <a:rPr lang="en-US" sz="2000" b="1" u="none" strike="noStrike" cap="none" spc="0" dirty="0">
                <a:solidFill>
                  <a:srgbClr val="FFAB40">
                    <a:alpha val="100000"/>
                  </a:srgbClr>
                </a:solidFill>
                <a:latin typeface="Calibri"/>
              </a:rPr>
              <a:t>Do you have any questions?</a:t>
            </a:r>
          </a:p>
          <a:p>
            <a:pPr marL="0" marR="0" lvl="0" indent="0" algn="ctr" rtl="0" fontAlgn="t">
              <a:lnSpc>
                <a:spcPct val="100000"/>
              </a:lnSpc>
              <a:spcBef>
                <a:spcPts val="0"/>
              </a:spcBef>
              <a:spcAft>
                <a:spcPts val="0"/>
              </a:spcAft>
            </a:pPr>
            <a:r>
              <a:rPr lang="en-US" sz="2000" u="none" strike="noStrike" cap="none" spc="0" dirty="0">
                <a:solidFill>
                  <a:srgbClr val="FFAB40">
                    <a:alpha val="100000"/>
                  </a:srgbClr>
                </a:solidFill>
                <a:latin typeface="Calibri"/>
              </a:rPr>
              <a:t>
</a:t>
            </a:r>
          </a:p>
        </p:txBody>
      </p:sp>
      <p:sp>
        <p:nvSpPr>
          <p:cNvPr id="4" name="Losange 3"/>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5" name="ZoneTexte 4"/>
          <p:cNvSpPr txBox="1"/>
          <p:nvPr/>
        </p:nvSpPr>
        <p:spPr>
          <a:xfrm>
            <a:off x="323528" y="298852"/>
            <a:ext cx="483885" cy="369332"/>
          </a:xfrm>
          <a:prstGeom prst="rect">
            <a:avLst/>
          </a:prstGeom>
          <a:noFill/>
        </p:spPr>
        <p:txBody>
          <a:bodyPr wrap="square" rtlCol="0">
            <a:spAutoFit/>
          </a:bodyPr>
          <a:lstStyle/>
          <a:p>
            <a:r>
              <a:rPr lang="en-CA" b="1" dirty="0" smtClean="0">
                <a:solidFill>
                  <a:schemeClr val="bg1"/>
                </a:solidFill>
              </a:rPr>
              <a:t>15</a:t>
            </a:r>
            <a:endParaRPr lang="en-US"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14400" y="1028700"/>
          <a:ext cx="8229600" cy="3371850"/>
          <a:chOff x="914400" y="1028700"/>
          <a:chExt cx="8229600" cy="3371850"/>
        </a:xfrm>
      </p:grpSpPr>
      <p:sp>
        <p:nvSpPr>
          <p:cNvPr id="2" name="ZoneTexte 1"/>
          <p:cNvSpPr txBox="1"/>
          <p:nvPr/>
        </p:nvSpPr>
        <p:spPr>
          <a:xfrm>
            <a:off x="611560" y="699542"/>
            <a:ext cx="7474024" cy="523220"/>
          </a:xfrm>
          <a:prstGeom prst="rect">
            <a:avLst/>
          </a:prstGeom>
          <a:noFill/>
        </p:spPr>
        <p:txBody>
          <a:bodyPr vert="horz" wrap="square" lIns="91440" tIns="45720" rIns="91440" bIns="45720" rtlCol="0" anchor="t" anchorCtr="0">
            <a:spAutoFit/>
          </a:bodyPr>
          <a:lstStyle/>
          <a:p>
            <a:pPr marL="0" marR="0" lvl="0" indent="0" algn="ctr" rtl="0" fontAlgn="t">
              <a:lnSpc>
                <a:spcPct val="100000"/>
              </a:lnSpc>
              <a:spcBef>
                <a:spcPts val="0"/>
              </a:spcBef>
              <a:spcAft>
                <a:spcPts val="0"/>
              </a:spcAft>
            </a:pPr>
            <a:r>
              <a:rPr lang="en-CA" sz="2800" b="1" dirty="0" smtClean="0">
                <a:solidFill>
                  <a:srgbClr val="FFAB40">
                    <a:alpha val="100000"/>
                  </a:srgbClr>
                </a:solidFill>
                <a:latin typeface="Calibri"/>
              </a:rPr>
              <a:t>Presentation Overview</a:t>
            </a:r>
            <a:endParaRPr lang="en-US" sz="2800" b="1" u="none" strike="noStrike" cap="none" spc="0" dirty="0">
              <a:solidFill>
                <a:srgbClr val="FFAB40">
                  <a:alpha val="100000"/>
                </a:srgbClr>
              </a:solidFill>
              <a:latin typeface="Calibri"/>
            </a:endParaRPr>
          </a:p>
        </p:txBody>
      </p:sp>
      <p:sp>
        <p:nvSpPr>
          <p:cNvPr id="3" name="ZoneTexte 2"/>
          <p:cNvSpPr txBox="1"/>
          <p:nvPr/>
        </p:nvSpPr>
        <p:spPr>
          <a:xfrm>
            <a:off x="611560" y="1543050"/>
            <a:ext cx="3168352" cy="3416320"/>
          </a:xfrm>
          <a:prstGeom prst="rect">
            <a:avLst/>
          </a:prstGeom>
          <a:noFill/>
        </p:spPr>
        <p:txBody>
          <a:bodyPr vert="horz" wrap="square" lIns="91440" tIns="45720" rIns="91440" bIns="45720" rtlCol="0" anchorCtr="0">
            <a:spAutoFit/>
          </a:bodyPr>
          <a:lstStyle/>
          <a:p>
            <a:pPr marL="0" marR="0" lvl="0" indent="0" algn="l" rtl="0" fontAlgn="base">
              <a:lnSpc>
                <a:spcPct val="120000"/>
              </a:lnSpc>
              <a:spcBef>
                <a:spcPts val="0"/>
              </a:spcBef>
              <a:spcAft>
                <a:spcPts val="0"/>
              </a:spcAft>
              <a:buClr>
                <a:srgbClr val="FFFFFF">
                  <a:alpha val="100000"/>
                </a:srgbClr>
              </a:buClr>
              <a:buFont typeface="Calibri"/>
              <a:buChar char="-"/>
            </a:pPr>
            <a:r>
              <a:rPr lang="en-US" sz="2000" b="1" u="none" strike="noStrike" cap="none" spc="0" dirty="0">
                <a:solidFill>
                  <a:srgbClr val="FFFFFF">
                    <a:alpha val="100000"/>
                  </a:srgbClr>
                </a:solidFill>
                <a:latin typeface="Calibri"/>
              </a:rPr>
              <a:t> </a:t>
            </a:r>
            <a:r>
              <a:rPr lang="en-US" sz="2000" b="1" dirty="0" smtClean="0">
                <a:solidFill>
                  <a:srgbClr val="FFFFFF">
                    <a:alpha val="100000"/>
                  </a:srgbClr>
                </a:solidFill>
                <a:latin typeface="Calibri"/>
              </a:rPr>
              <a:t>Introduction</a:t>
            </a:r>
            <a:endParaRPr lang="en-US" sz="2000" b="1" u="none" strike="noStrike" cap="none" spc="0" dirty="0">
              <a:solidFill>
                <a:srgbClr val="FFFFFF">
                  <a:alpha val="100000"/>
                </a:srgbClr>
              </a:solidFill>
              <a:latin typeface="Calibri"/>
            </a:endParaRPr>
          </a:p>
          <a:p>
            <a:pPr marL="0" marR="0" lvl="0" indent="0" algn="l" rtl="0" fontAlgn="base">
              <a:lnSpc>
                <a:spcPct val="120000"/>
              </a:lnSpc>
              <a:spcBef>
                <a:spcPts val="0"/>
              </a:spcBef>
              <a:spcAft>
                <a:spcPts val="0"/>
              </a:spcAft>
              <a:buClr>
                <a:srgbClr val="FFFFFF">
                  <a:alpha val="100000"/>
                </a:srgbClr>
              </a:buClr>
              <a:buFont typeface="Calibri"/>
              <a:buChar char="-"/>
            </a:pPr>
            <a:r>
              <a:rPr lang="en-US" sz="2000" b="1" u="none" strike="noStrike" cap="none" spc="0" dirty="0">
                <a:solidFill>
                  <a:srgbClr val="FFFFFF">
                    <a:alpha val="100000"/>
                  </a:srgbClr>
                </a:solidFill>
                <a:latin typeface="Calibri"/>
              </a:rPr>
              <a:t> </a:t>
            </a:r>
            <a:r>
              <a:rPr lang="en-US" sz="2000" b="1" dirty="0" smtClean="0">
                <a:solidFill>
                  <a:srgbClr val="FFFFFF">
                    <a:alpha val="100000"/>
                  </a:srgbClr>
                </a:solidFill>
                <a:latin typeface="Calibri"/>
              </a:rPr>
              <a:t>Purpose of Document</a:t>
            </a:r>
            <a:endParaRPr lang="en-US" sz="2000" b="1" u="none" strike="noStrike" cap="none" spc="0" dirty="0">
              <a:solidFill>
                <a:srgbClr val="FFFFFF">
                  <a:alpha val="100000"/>
                </a:srgbClr>
              </a:solidFill>
              <a:latin typeface="Calibri"/>
            </a:endParaRPr>
          </a:p>
          <a:p>
            <a:pPr marL="0" marR="0" lvl="0" indent="0" algn="l" rtl="0" fontAlgn="base">
              <a:lnSpc>
                <a:spcPct val="120000"/>
              </a:lnSpc>
              <a:spcBef>
                <a:spcPts val="0"/>
              </a:spcBef>
              <a:spcAft>
                <a:spcPts val="0"/>
              </a:spcAft>
              <a:buClr>
                <a:srgbClr val="FFFFFF">
                  <a:alpha val="100000"/>
                </a:srgbClr>
              </a:buClr>
              <a:buFont typeface="Calibri"/>
              <a:buChar char="-"/>
            </a:pPr>
            <a:r>
              <a:rPr lang="en-US" sz="2000" b="1" u="none" strike="noStrike" cap="none" spc="0" dirty="0">
                <a:solidFill>
                  <a:srgbClr val="FFFFFF">
                    <a:alpha val="100000"/>
                  </a:srgbClr>
                </a:solidFill>
                <a:latin typeface="Calibri"/>
              </a:rPr>
              <a:t> Modeling Methodology</a:t>
            </a:r>
          </a:p>
          <a:p>
            <a:pPr marL="0" marR="0" lvl="0" indent="0" algn="l" rtl="0" fontAlgn="base">
              <a:lnSpc>
                <a:spcPct val="120000"/>
              </a:lnSpc>
              <a:spcBef>
                <a:spcPts val="0"/>
              </a:spcBef>
              <a:spcAft>
                <a:spcPts val="0"/>
              </a:spcAft>
              <a:buClr>
                <a:srgbClr val="FFFFFF">
                  <a:alpha val="100000"/>
                </a:srgbClr>
              </a:buClr>
              <a:buFont typeface="Calibri"/>
              <a:buChar char="-"/>
            </a:pPr>
            <a:r>
              <a:rPr lang="en-US" sz="2000" b="1" u="none" strike="noStrike" cap="none" spc="0" dirty="0">
                <a:solidFill>
                  <a:srgbClr val="FFFFFF">
                    <a:alpha val="100000"/>
                  </a:srgbClr>
                </a:solidFill>
                <a:latin typeface="Calibri"/>
              </a:rPr>
              <a:t> </a:t>
            </a:r>
            <a:r>
              <a:rPr lang="en-US" sz="2000" b="1" dirty="0" smtClean="0">
                <a:solidFill>
                  <a:srgbClr val="FFFFFF">
                    <a:alpha val="100000"/>
                  </a:srgbClr>
                </a:solidFill>
                <a:latin typeface="Calibri"/>
              </a:rPr>
              <a:t>Context Diagram</a:t>
            </a:r>
          </a:p>
          <a:p>
            <a:pPr marL="0" marR="0" lvl="0" indent="0" algn="l" rtl="0" fontAlgn="base">
              <a:lnSpc>
                <a:spcPct val="120000"/>
              </a:lnSpc>
              <a:spcBef>
                <a:spcPts val="0"/>
              </a:spcBef>
              <a:spcAft>
                <a:spcPts val="0"/>
              </a:spcAft>
              <a:buClr>
                <a:srgbClr val="FFFFFF">
                  <a:alpha val="100000"/>
                </a:srgbClr>
              </a:buClr>
              <a:buFont typeface="Calibri"/>
              <a:buChar char="-"/>
            </a:pPr>
            <a:r>
              <a:rPr lang="en-CA" sz="2000" b="1" u="none" strike="noStrike" cap="none" spc="0" dirty="0" smtClean="0">
                <a:solidFill>
                  <a:srgbClr val="FFFFFF">
                    <a:alpha val="100000"/>
                  </a:srgbClr>
                </a:solidFill>
                <a:latin typeface="Calibri"/>
              </a:rPr>
              <a:t> Data Flow Diagram (DFD)</a:t>
            </a:r>
            <a:endParaRPr lang="en-US" sz="2000" b="1" u="none" strike="noStrike" cap="none" spc="0" dirty="0">
              <a:solidFill>
                <a:srgbClr val="FFFFFF">
                  <a:alpha val="100000"/>
                </a:srgbClr>
              </a:solidFill>
              <a:latin typeface="Calibri"/>
            </a:endParaRPr>
          </a:p>
          <a:p>
            <a:pPr marL="0" marR="0" lvl="0" indent="0" algn="l" rtl="0" fontAlgn="base">
              <a:lnSpc>
                <a:spcPct val="120000"/>
              </a:lnSpc>
              <a:spcBef>
                <a:spcPts val="0"/>
              </a:spcBef>
              <a:spcAft>
                <a:spcPts val="0"/>
              </a:spcAft>
              <a:buClr>
                <a:srgbClr val="FFFFFF">
                  <a:alpha val="100000"/>
                </a:srgbClr>
              </a:buClr>
              <a:buFont typeface="Calibri"/>
              <a:buChar char="-"/>
            </a:pPr>
            <a:r>
              <a:rPr lang="en-US" sz="2000" b="1" u="none" strike="noStrike" cap="none" spc="0" dirty="0">
                <a:solidFill>
                  <a:srgbClr val="FFFFFF">
                    <a:alpha val="100000"/>
                  </a:srgbClr>
                </a:solidFill>
                <a:latin typeface="Calibri"/>
              </a:rPr>
              <a:t> </a:t>
            </a:r>
            <a:r>
              <a:rPr lang="en-US" sz="2000" b="1" dirty="0" smtClean="0">
                <a:solidFill>
                  <a:srgbClr val="FFFFFF">
                    <a:alpha val="100000"/>
                  </a:srgbClr>
                </a:solidFill>
                <a:latin typeface="Calibri"/>
              </a:rPr>
              <a:t>Use Case Diagram</a:t>
            </a:r>
          </a:p>
          <a:p>
            <a:pPr marL="0" marR="0" lvl="0" indent="0" algn="l" rtl="0" fontAlgn="base">
              <a:lnSpc>
                <a:spcPct val="120000"/>
              </a:lnSpc>
              <a:spcBef>
                <a:spcPts val="0"/>
              </a:spcBef>
              <a:spcAft>
                <a:spcPts val="0"/>
              </a:spcAft>
              <a:buClr>
                <a:srgbClr val="FFFFFF">
                  <a:alpha val="100000"/>
                </a:srgbClr>
              </a:buClr>
              <a:buFont typeface="Calibri"/>
              <a:buChar char="-"/>
            </a:pPr>
            <a:r>
              <a:rPr lang="en-CA" sz="2000" b="1" u="none" strike="noStrike" cap="none" spc="0" dirty="0" smtClean="0">
                <a:solidFill>
                  <a:srgbClr val="FFFFFF">
                    <a:alpha val="100000"/>
                  </a:srgbClr>
                </a:solidFill>
                <a:latin typeface="Calibri"/>
              </a:rPr>
              <a:t> </a:t>
            </a:r>
            <a:r>
              <a:rPr lang="en-CA" sz="2000" b="1" dirty="0" smtClean="0">
                <a:solidFill>
                  <a:srgbClr val="FFFFFF">
                    <a:alpha val="100000"/>
                  </a:srgbClr>
                </a:solidFill>
                <a:latin typeface="Calibri"/>
              </a:rPr>
              <a:t>Class Diagram</a:t>
            </a:r>
            <a:endParaRPr lang="en-CA" sz="2000" b="1" u="none" strike="noStrike" cap="none" spc="0" dirty="0" smtClean="0">
              <a:solidFill>
                <a:srgbClr val="FFFFFF">
                  <a:alpha val="100000"/>
                </a:srgbClr>
              </a:solidFill>
              <a:latin typeface="Calibri"/>
            </a:endParaRPr>
          </a:p>
          <a:p>
            <a:pPr marL="0" marR="0" lvl="0" indent="0" algn="l" rtl="0" fontAlgn="base">
              <a:lnSpc>
                <a:spcPct val="120000"/>
              </a:lnSpc>
              <a:spcBef>
                <a:spcPts val="0"/>
              </a:spcBef>
              <a:spcAft>
                <a:spcPts val="0"/>
              </a:spcAft>
              <a:buClr>
                <a:srgbClr val="FFFFFF">
                  <a:alpha val="100000"/>
                </a:srgbClr>
              </a:buClr>
              <a:buFont typeface="Calibri"/>
              <a:buChar char="-"/>
            </a:pPr>
            <a:r>
              <a:rPr lang="en-CA" sz="2000" b="1" dirty="0" smtClean="0">
                <a:solidFill>
                  <a:srgbClr val="FFFFFF">
                    <a:alpha val="100000"/>
                  </a:srgbClr>
                </a:solidFill>
                <a:latin typeface="Calibri"/>
              </a:rPr>
              <a:t> </a:t>
            </a:r>
            <a:r>
              <a:rPr lang="en-CA" sz="2000" b="1" dirty="0" smtClean="0">
                <a:solidFill>
                  <a:srgbClr val="FFFFFF">
                    <a:alpha val="100000"/>
                  </a:srgbClr>
                </a:solidFill>
                <a:latin typeface="Calibri"/>
              </a:rPr>
              <a:t>Deployment Diagram</a:t>
            </a:r>
            <a:endParaRPr lang="en-CA" sz="2000" b="1" dirty="0" smtClean="0">
              <a:solidFill>
                <a:srgbClr val="FFFFFF">
                  <a:alpha val="100000"/>
                </a:srgbClr>
              </a:solidFill>
              <a:latin typeface="Calibri"/>
            </a:endParaRPr>
          </a:p>
          <a:p>
            <a:pPr marL="0" marR="0" lvl="0" indent="0" algn="l" rtl="0" fontAlgn="base">
              <a:lnSpc>
                <a:spcPct val="120000"/>
              </a:lnSpc>
              <a:spcBef>
                <a:spcPts val="0"/>
              </a:spcBef>
              <a:spcAft>
                <a:spcPts val="0"/>
              </a:spcAft>
              <a:buClr>
                <a:srgbClr val="FFFFFF">
                  <a:alpha val="100000"/>
                </a:srgbClr>
              </a:buClr>
              <a:buFont typeface="Calibri"/>
              <a:buChar char="-"/>
            </a:pPr>
            <a:r>
              <a:rPr lang="en-CA" sz="2000" b="1" u="none" strike="noStrike" cap="none" spc="0" dirty="0" smtClean="0">
                <a:solidFill>
                  <a:srgbClr val="FFFFFF">
                    <a:alpha val="100000"/>
                  </a:srgbClr>
                </a:solidFill>
                <a:latin typeface="Calibri"/>
              </a:rPr>
              <a:t> </a:t>
            </a:r>
            <a:r>
              <a:rPr lang="en-CA" sz="2000" b="1" dirty="0" smtClean="0">
                <a:solidFill>
                  <a:srgbClr val="FFFFFF">
                    <a:alpha val="100000"/>
                  </a:srgbClr>
                </a:solidFill>
                <a:latin typeface="Calibri"/>
              </a:rPr>
              <a:t>Sequence</a:t>
            </a:r>
            <a:r>
              <a:rPr lang="en-CA" sz="2000" b="1" u="none" strike="noStrike" cap="none" spc="0" dirty="0" smtClean="0">
                <a:solidFill>
                  <a:srgbClr val="FFFFFF">
                    <a:alpha val="100000"/>
                  </a:srgbClr>
                </a:solidFill>
                <a:latin typeface="Calibri"/>
              </a:rPr>
              <a:t> Diagram</a:t>
            </a:r>
            <a:endParaRPr lang="en-US" sz="2000" b="1" u="none" strike="noStrike" cap="none" spc="0" dirty="0">
              <a:solidFill>
                <a:srgbClr val="FFFFFF">
                  <a:alpha val="100000"/>
                </a:srgbClr>
              </a:solidFill>
              <a:latin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5896" y="1543050"/>
            <a:ext cx="5256584" cy="3416320"/>
          </a:xfrm>
          <a:prstGeom prst="rect">
            <a:avLst/>
          </a:prstGeom>
        </p:spPr>
      </p:pic>
      <p:sp>
        <p:nvSpPr>
          <p:cNvPr id="5" name="Losange 4"/>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6" name="ZoneTexte 5"/>
          <p:cNvSpPr txBox="1"/>
          <p:nvPr/>
        </p:nvSpPr>
        <p:spPr>
          <a:xfrm>
            <a:off x="388709" y="298852"/>
            <a:ext cx="301686" cy="369332"/>
          </a:xfrm>
          <a:prstGeom prst="rect">
            <a:avLst/>
          </a:prstGeom>
          <a:noFill/>
        </p:spPr>
        <p:txBody>
          <a:bodyPr wrap="none" rtlCol="0">
            <a:spAutoFit/>
          </a:bodyPr>
          <a:lstStyle/>
          <a:p>
            <a:r>
              <a:rPr lang="en-CA" b="1" dirty="0">
                <a:solidFill>
                  <a:schemeClr val="bg1"/>
                </a:solidFill>
              </a:rPr>
              <a:t>2</a:t>
            </a:r>
            <a:endParaRPr lang="en-US"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816 0.07778 C 0.02014 0.07778 0.04323 0.09012 0.04323 0.10586 C 0.04323 0.12099 0.02014 0.13395 -0.00816 0.13395 C -0.03629 0.13395 -0.05903 0.12099 -0.05903 0.10586 C -0.05903 0.09012 -0.03629 0.07778 -0.00816 0.07778 Z " pathEditMode="relative" rAng="0" ptsTypes="AAAAA">
                                      <p:cBhvr>
                                        <p:cTn id="6" dur="2000" fill="hold"/>
                                        <p:tgtEl>
                                          <p:spTgt spid="4"/>
                                        </p:tgtEl>
                                        <p:attrNameLst>
                                          <p:attrName>ppt_x</p:attrName>
                                          <p:attrName>ppt_y</p:attrName>
                                        </p:attrNameLst>
                                      </p:cBhvr>
                                      <p:rCtr x="17" y="280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14400" y="1028700"/>
          <a:ext cx="8229600" cy="6115050"/>
          <a:chOff x="914400" y="1028700"/>
          <a:chExt cx="8229600" cy="6115050"/>
        </a:xfrm>
      </p:grpSpPr>
      <p:sp>
        <p:nvSpPr>
          <p:cNvPr id="2" name="ZoneTexte 1"/>
          <p:cNvSpPr txBox="1"/>
          <p:nvPr/>
        </p:nvSpPr>
        <p:spPr>
          <a:xfrm>
            <a:off x="1792796" y="339502"/>
            <a:ext cx="5486400" cy="571500"/>
          </a:xfrm>
          <a:prstGeom prst="rect">
            <a:avLst/>
          </a:prstGeom>
          <a:noFill/>
        </p:spPr>
        <p:txBody>
          <a:bodyPr vert="horz" lIns="91440" tIns="45720" rIns="91440" bIns="45720" rtlCol="0" anchor="t" anchorCtr="0">
            <a:spAutoFit/>
          </a:bodyPr>
          <a:lstStyle/>
          <a:p>
            <a:pPr marL="0" marR="0" lvl="0" indent="0" algn="ctr" rtl="0" fontAlgn="t">
              <a:lnSpc>
                <a:spcPct val="100000"/>
              </a:lnSpc>
              <a:spcBef>
                <a:spcPts val="0"/>
              </a:spcBef>
              <a:spcAft>
                <a:spcPts val="0"/>
              </a:spcAft>
            </a:pPr>
            <a:r>
              <a:rPr lang="en-US" sz="4000" b="1" u="none" strike="noStrike" cap="none" spc="0" dirty="0">
                <a:solidFill>
                  <a:srgbClr val="FFAB40">
                    <a:alpha val="100000"/>
                  </a:srgbClr>
                </a:solidFill>
                <a:latin typeface="Calibri"/>
              </a:rPr>
              <a:t>Introduction</a:t>
            </a:r>
          </a:p>
        </p:txBody>
      </p:sp>
      <p:sp>
        <p:nvSpPr>
          <p:cNvPr id="3" name="ZoneTexte 2"/>
          <p:cNvSpPr txBox="1"/>
          <p:nvPr/>
        </p:nvSpPr>
        <p:spPr>
          <a:xfrm>
            <a:off x="179512" y="1203598"/>
            <a:ext cx="8784976" cy="1938992"/>
          </a:xfrm>
          <a:prstGeom prst="rect">
            <a:avLst/>
          </a:prstGeom>
          <a:noFill/>
        </p:spPr>
        <p:txBody>
          <a:bodyPr vert="horz" wrap="square" lIns="91440" tIns="45720" rIns="91440" bIns="45720" rtlCol="0" anchor="t" anchorCtr="0">
            <a:spAutoFit/>
          </a:bodyPr>
          <a:lstStyle/>
          <a:p>
            <a:pPr marL="0" marR="0" lvl="0" indent="0" rtl="0" fontAlgn="t">
              <a:lnSpc>
                <a:spcPct val="120000"/>
              </a:lnSpc>
              <a:spcBef>
                <a:spcPts val="0"/>
              </a:spcBef>
              <a:spcAft>
                <a:spcPts val="0"/>
              </a:spcAft>
            </a:pPr>
            <a:r>
              <a:rPr lang="en-US" sz="2000" b="1" u="none" strike="noStrike" cap="none" spc="0" dirty="0">
                <a:solidFill>
                  <a:srgbClr val="FFFFFF">
                    <a:alpha val="100000"/>
                  </a:srgbClr>
                </a:solidFill>
                <a:latin typeface="Calibri"/>
              </a:rPr>
              <a:t>This presentation outlines the development of a mobile application aimed at collecting Quality of Experience (QoE) data from mobile network subscribers in Cameroon. By addressing service quality issues such as unreliable connectivity and slow internet speeds, the app enhances user experience and provides valuable insights to operators.</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584" y="3142590"/>
            <a:ext cx="7416824" cy="2016224"/>
          </a:xfrm>
          <a:prstGeom prst="rect">
            <a:avLst/>
          </a:prstGeom>
        </p:spPr>
      </p:pic>
      <p:sp>
        <p:nvSpPr>
          <p:cNvPr id="5" name="Losange 4"/>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6" name="ZoneTexte 5"/>
          <p:cNvSpPr txBox="1"/>
          <p:nvPr/>
        </p:nvSpPr>
        <p:spPr>
          <a:xfrm>
            <a:off x="388709" y="298852"/>
            <a:ext cx="301686" cy="369332"/>
          </a:xfrm>
          <a:prstGeom prst="rect">
            <a:avLst/>
          </a:prstGeom>
          <a:noFill/>
        </p:spPr>
        <p:txBody>
          <a:bodyPr wrap="none" rtlCol="0">
            <a:spAutoFit/>
          </a:bodyPr>
          <a:lstStyle/>
          <a:p>
            <a:r>
              <a:rPr lang="en-CA" b="1" dirty="0">
                <a:solidFill>
                  <a:schemeClr val="bg1"/>
                </a:solidFill>
              </a:rPr>
              <a:t>3</a:t>
            </a:r>
            <a:endParaRPr lang="en-US"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0 L 0 -0.25 E" pathEditMode="relative" ptsTypes="">
                                      <p:cBhvr>
                                        <p:cTn id="6" dur="2000" fill="hold"/>
                                        <p:tgtEl>
                                          <p:spTgt spid="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14400" y="1028700"/>
          <a:ext cx="8229600" cy="3324225"/>
          <a:chOff x="914400" y="1028700"/>
          <a:chExt cx="8229600" cy="3324225"/>
        </a:xfrm>
      </p:grpSpPr>
      <p:sp>
        <p:nvSpPr>
          <p:cNvPr id="2" name="ZoneTexte 1"/>
          <p:cNvSpPr txBox="1"/>
          <p:nvPr/>
        </p:nvSpPr>
        <p:spPr>
          <a:xfrm>
            <a:off x="827584" y="1131590"/>
            <a:ext cx="7315200" cy="523220"/>
          </a:xfrm>
          <a:prstGeom prst="rect">
            <a:avLst/>
          </a:prstGeom>
          <a:noFill/>
        </p:spPr>
        <p:txBody>
          <a:bodyPr vert="horz" lIns="91440" tIns="45720" rIns="91440" bIns="45720" rtlCol="0" anchor="t" anchorCtr="0">
            <a:spAutoFit/>
          </a:bodyPr>
          <a:lstStyle/>
          <a:p>
            <a:pPr marL="0" marR="0" lvl="0" indent="0" algn="ctr" rtl="0" fontAlgn="t">
              <a:lnSpc>
                <a:spcPct val="100000"/>
              </a:lnSpc>
              <a:spcBef>
                <a:spcPts val="0"/>
              </a:spcBef>
              <a:spcAft>
                <a:spcPts val="0"/>
              </a:spcAft>
            </a:pPr>
            <a:r>
              <a:rPr lang="en-US" sz="2800" b="1" u="none" strike="noStrike" cap="none" spc="0" dirty="0">
                <a:solidFill>
                  <a:srgbClr val="FFAB40">
                    <a:alpha val="100000"/>
                  </a:srgbClr>
                </a:solidFill>
                <a:latin typeface="Calibri"/>
              </a:rPr>
              <a:t>Purpose of the Document</a:t>
            </a:r>
          </a:p>
        </p:txBody>
      </p:sp>
      <p:sp>
        <p:nvSpPr>
          <p:cNvPr id="3" name="ZoneTexte 2"/>
          <p:cNvSpPr txBox="1"/>
          <p:nvPr/>
        </p:nvSpPr>
        <p:spPr>
          <a:xfrm>
            <a:off x="1043608" y="2139702"/>
            <a:ext cx="7315200" cy="1785104"/>
          </a:xfrm>
          <a:prstGeom prst="rect">
            <a:avLst/>
          </a:prstGeom>
          <a:noFill/>
        </p:spPr>
        <p:txBody>
          <a:bodyPr vert="horz" lIns="91440" tIns="45720" rIns="91440" bIns="45720" rtlCol="0" anchorCtr="0">
            <a:spAutoFit/>
          </a:bodyPr>
          <a:lstStyle/>
          <a:p>
            <a:pPr marL="0" marR="0" lvl="0" indent="0" algn="l" rtl="0" fontAlgn="base">
              <a:lnSpc>
                <a:spcPct val="100000"/>
              </a:lnSpc>
              <a:spcBef>
                <a:spcPts val="0"/>
              </a:spcBef>
              <a:spcAft>
                <a:spcPts val="0"/>
              </a:spcAft>
            </a:pPr>
            <a:r>
              <a:rPr lang="en-US" sz="2200" u="none" strike="noStrike" cap="none" spc="0" dirty="0">
                <a:solidFill>
                  <a:srgbClr val="FFFFFF">
                    <a:alpha val="100000"/>
                  </a:srgbClr>
                </a:solidFill>
                <a:latin typeface="Calibri"/>
              </a:rPr>
              <a:t>The document serves as a guide for the design and modeling of the QoE mobile app.
It utilizes UML diagrams to structure system design, ensuring traceability between design elements and project requirements.</a:t>
            </a:r>
          </a:p>
        </p:txBody>
      </p:sp>
      <p:sp>
        <p:nvSpPr>
          <p:cNvPr id="6" name="Losange 5"/>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7" name="ZoneTexte 6"/>
          <p:cNvSpPr txBox="1"/>
          <p:nvPr/>
        </p:nvSpPr>
        <p:spPr>
          <a:xfrm>
            <a:off x="388709" y="298852"/>
            <a:ext cx="301686" cy="369332"/>
          </a:xfrm>
          <a:prstGeom prst="rect">
            <a:avLst/>
          </a:prstGeom>
          <a:noFill/>
        </p:spPr>
        <p:txBody>
          <a:bodyPr wrap="none" rtlCol="0">
            <a:spAutoFit/>
          </a:bodyPr>
          <a:lstStyle/>
          <a:p>
            <a:r>
              <a:rPr lang="en-CA" b="1" dirty="0">
                <a:solidFill>
                  <a:schemeClr val="bg1"/>
                </a:solidFill>
              </a:rPr>
              <a:t>4</a:t>
            </a:r>
            <a:endParaRPr lang="en-US" b="1" dirty="0">
              <a:solidFill>
                <a:schemeClr val="bg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14400" y="1028700"/>
          <a:ext cx="8229600" cy="3019425"/>
          <a:chOff x="914400" y="1028700"/>
          <a:chExt cx="8229600" cy="3019425"/>
        </a:xfrm>
      </p:grpSpPr>
      <p:sp>
        <p:nvSpPr>
          <p:cNvPr id="2" name="ZoneTexte 1"/>
          <p:cNvSpPr txBox="1"/>
          <p:nvPr/>
        </p:nvSpPr>
        <p:spPr>
          <a:xfrm>
            <a:off x="914400" y="699542"/>
            <a:ext cx="7315200" cy="523220"/>
          </a:xfrm>
          <a:prstGeom prst="rect">
            <a:avLst/>
          </a:prstGeom>
          <a:noFill/>
        </p:spPr>
        <p:txBody>
          <a:bodyPr vert="horz" lIns="91440" tIns="45720" rIns="91440" bIns="45720" rtlCol="0" anchor="t" anchorCtr="0">
            <a:spAutoFit/>
          </a:bodyPr>
          <a:lstStyle/>
          <a:p>
            <a:pPr marL="0" marR="0" lvl="0" indent="0" algn="ctr" rtl="0" fontAlgn="t">
              <a:lnSpc>
                <a:spcPct val="100000"/>
              </a:lnSpc>
              <a:spcBef>
                <a:spcPts val="0"/>
              </a:spcBef>
              <a:spcAft>
                <a:spcPts val="0"/>
              </a:spcAft>
            </a:pPr>
            <a:r>
              <a:rPr lang="en-US" sz="2800" b="1" u="none" strike="noStrike" cap="none" spc="0" dirty="0">
                <a:solidFill>
                  <a:srgbClr val="FFAB40">
                    <a:alpha val="100000"/>
                  </a:srgbClr>
                </a:solidFill>
                <a:latin typeface="Calibri"/>
              </a:rPr>
              <a:t>Modeling Methodology</a:t>
            </a:r>
          </a:p>
        </p:txBody>
      </p:sp>
      <p:sp>
        <p:nvSpPr>
          <p:cNvPr id="3" name="ZoneTexte 2"/>
          <p:cNvSpPr txBox="1"/>
          <p:nvPr/>
        </p:nvSpPr>
        <p:spPr>
          <a:xfrm>
            <a:off x="395536" y="1635935"/>
            <a:ext cx="3744416" cy="1938992"/>
          </a:xfrm>
          <a:prstGeom prst="rect">
            <a:avLst/>
          </a:prstGeom>
          <a:noFill/>
        </p:spPr>
        <p:txBody>
          <a:bodyPr vert="horz" wrap="square" lIns="91440" tIns="45720" rIns="91440" bIns="45720" rtlCol="0" anchorCtr="0">
            <a:spAutoFit/>
          </a:bodyPr>
          <a:lstStyle/>
          <a:p>
            <a:pPr marL="0" marR="0" lvl="0" indent="0" algn="l" rtl="0" fontAlgn="base">
              <a:lnSpc>
                <a:spcPct val="100000"/>
              </a:lnSpc>
              <a:spcBef>
                <a:spcPts val="0"/>
              </a:spcBef>
              <a:spcAft>
                <a:spcPts val="0"/>
              </a:spcAft>
            </a:pPr>
            <a:r>
              <a:rPr lang="en-US" sz="2000" u="none" strike="noStrike" cap="none" spc="0" dirty="0">
                <a:solidFill>
                  <a:srgbClr val="FFFFFF">
                    <a:alpha val="100000"/>
                  </a:srgbClr>
                </a:solidFill>
                <a:latin typeface="Calibri"/>
              </a:rPr>
              <a:t>Follows structured design through UML diagrams.
Incorporates various models including Context, Data Flow, Use Case, Sequence, Class, and Deployment Diagrams.</a:t>
            </a:r>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11960" y="1635646"/>
            <a:ext cx="4464496" cy="3287881"/>
          </a:xfrm>
          <a:prstGeom prst="rect">
            <a:avLst/>
          </a:prstGeom>
        </p:spPr>
      </p:pic>
      <p:sp>
        <p:nvSpPr>
          <p:cNvPr id="5" name="Losange 4"/>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6" name="ZoneTexte 5"/>
          <p:cNvSpPr txBox="1"/>
          <p:nvPr/>
        </p:nvSpPr>
        <p:spPr>
          <a:xfrm>
            <a:off x="388709" y="298852"/>
            <a:ext cx="301686" cy="369332"/>
          </a:xfrm>
          <a:prstGeom prst="rect">
            <a:avLst/>
          </a:prstGeom>
          <a:noFill/>
        </p:spPr>
        <p:txBody>
          <a:bodyPr wrap="none" rtlCol="0">
            <a:spAutoFit/>
          </a:bodyPr>
          <a:lstStyle/>
          <a:p>
            <a:r>
              <a:rPr lang="en-CA" b="1" dirty="0">
                <a:solidFill>
                  <a:schemeClr val="bg1"/>
                </a:solidFill>
              </a:rPr>
              <a:t>5</a:t>
            </a:r>
            <a:endParaRPr lang="en-US" b="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36043" y="555526"/>
            <a:ext cx="3399905" cy="523220"/>
          </a:xfrm>
          <a:prstGeom prst="rect">
            <a:avLst/>
          </a:prstGeom>
        </p:spPr>
        <p:txBody>
          <a:bodyPr wrap="none">
            <a:spAutoFit/>
          </a:bodyPr>
          <a:lstStyle/>
          <a:p>
            <a:pPr lvl="0" algn="ctr" fontAlgn="t"/>
            <a:r>
              <a:rPr lang="en-CA" sz="2800" b="1" dirty="0" smtClean="0">
                <a:solidFill>
                  <a:srgbClr val="FFAB40">
                    <a:alpha val="100000"/>
                  </a:srgbClr>
                </a:solidFill>
              </a:rPr>
              <a:t>Context Diagram (CD)</a:t>
            </a:r>
            <a:endParaRPr lang="en-US" sz="2800" b="1" dirty="0">
              <a:solidFill>
                <a:srgbClr val="FFAB40">
                  <a:alpha val="100000"/>
                </a:srgbClr>
              </a:solidFill>
            </a:endParaRPr>
          </a:p>
        </p:txBody>
      </p:sp>
      <p:pic>
        <p:nvPicPr>
          <p:cNvPr id="3" name="Imag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616" y="1275606"/>
            <a:ext cx="6984776" cy="3600400"/>
          </a:xfrm>
          <a:prstGeom prst="rect">
            <a:avLst/>
          </a:prstGeom>
        </p:spPr>
      </p:pic>
      <p:sp>
        <p:nvSpPr>
          <p:cNvPr id="4" name="Losange 3"/>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5" name="ZoneTexte 4"/>
          <p:cNvSpPr txBox="1"/>
          <p:nvPr/>
        </p:nvSpPr>
        <p:spPr>
          <a:xfrm>
            <a:off x="388709" y="298852"/>
            <a:ext cx="301686" cy="369332"/>
          </a:xfrm>
          <a:prstGeom prst="rect">
            <a:avLst/>
          </a:prstGeom>
          <a:noFill/>
        </p:spPr>
        <p:txBody>
          <a:bodyPr wrap="none" rtlCol="0">
            <a:spAutoFit/>
          </a:bodyPr>
          <a:lstStyle/>
          <a:p>
            <a:r>
              <a:rPr lang="en-CA" b="1" dirty="0">
                <a:solidFill>
                  <a:schemeClr val="bg1"/>
                </a:solidFill>
              </a:rPr>
              <a:t>6</a:t>
            </a:r>
            <a:endParaRPr lang="en-US" b="1" dirty="0">
              <a:solidFill>
                <a:schemeClr val="bg1"/>
              </a:solidFill>
            </a:endParaRPr>
          </a:p>
        </p:txBody>
      </p:sp>
    </p:spTree>
    <p:extLst>
      <p:ext uri="{BB962C8B-B14F-4D97-AF65-F5344CB8AC3E}">
        <p14:creationId xmlns:p14="http://schemas.microsoft.com/office/powerpoint/2010/main" val="1619746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67861" y="267494"/>
            <a:ext cx="3936270" cy="523220"/>
          </a:xfrm>
          <a:prstGeom prst="rect">
            <a:avLst/>
          </a:prstGeom>
        </p:spPr>
        <p:txBody>
          <a:bodyPr wrap="none">
            <a:spAutoFit/>
          </a:bodyPr>
          <a:lstStyle/>
          <a:p>
            <a:pPr lvl="0" fontAlgn="t"/>
            <a:r>
              <a:rPr lang="en-CA" sz="2800" b="1" dirty="0" smtClean="0">
                <a:solidFill>
                  <a:srgbClr val="FFAB40">
                    <a:alpha val="100000"/>
                  </a:srgbClr>
                </a:solidFill>
              </a:rPr>
              <a:t>Data Flow Diagram (DFD)</a:t>
            </a:r>
            <a:endParaRPr lang="en-US" sz="2800" b="1" dirty="0">
              <a:solidFill>
                <a:srgbClr val="FFAB40">
                  <a:alpha val="100000"/>
                </a:srgbClr>
              </a:solidFill>
            </a:endParaRPr>
          </a:p>
        </p:txBody>
      </p:sp>
      <p:pic>
        <p:nvPicPr>
          <p:cNvPr id="3" name="Imag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584" y="915566"/>
            <a:ext cx="7416824" cy="3960440"/>
          </a:xfrm>
          <a:prstGeom prst="rect">
            <a:avLst/>
          </a:prstGeom>
        </p:spPr>
      </p:pic>
      <p:sp>
        <p:nvSpPr>
          <p:cNvPr id="4" name="Losange 3"/>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5" name="ZoneTexte 4"/>
          <p:cNvSpPr txBox="1"/>
          <p:nvPr/>
        </p:nvSpPr>
        <p:spPr>
          <a:xfrm>
            <a:off x="388709" y="298852"/>
            <a:ext cx="301686" cy="369332"/>
          </a:xfrm>
          <a:prstGeom prst="rect">
            <a:avLst/>
          </a:prstGeom>
          <a:noFill/>
        </p:spPr>
        <p:txBody>
          <a:bodyPr wrap="none" rtlCol="0">
            <a:spAutoFit/>
          </a:bodyPr>
          <a:lstStyle/>
          <a:p>
            <a:r>
              <a:rPr lang="en-CA" b="1" dirty="0">
                <a:solidFill>
                  <a:schemeClr val="bg1"/>
                </a:solidFill>
              </a:rPr>
              <a:t>7</a:t>
            </a:r>
            <a:endParaRPr lang="en-US" b="1" dirty="0">
              <a:solidFill>
                <a:schemeClr val="bg1"/>
              </a:solidFill>
            </a:endParaRPr>
          </a:p>
        </p:txBody>
      </p:sp>
    </p:spTree>
    <p:extLst>
      <p:ext uri="{BB962C8B-B14F-4D97-AF65-F5344CB8AC3E}">
        <p14:creationId xmlns:p14="http://schemas.microsoft.com/office/powerpoint/2010/main" val="36141356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43808" y="244474"/>
            <a:ext cx="3807581" cy="523220"/>
          </a:xfrm>
          <a:prstGeom prst="rect">
            <a:avLst/>
          </a:prstGeom>
        </p:spPr>
        <p:txBody>
          <a:bodyPr wrap="none">
            <a:spAutoFit/>
          </a:bodyPr>
          <a:lstStyle/>
          <a:p>
            <a:pPr lvl="0" fontAlgn="t"/>
            <a:r>
              <a:rPr lang="en-CA" sz="2800" b="1" dirty="0" smtClean="0">
                <a:solidFill>
                  <a:srgbClr val="FFAB40">
                    <a:alpha val="100000"/>
                  </a:srgbClr>
                </a:solidFill>
              </a:rPr>
              <a:t>Use Case Diagram (UCD)</a:t>
            </a:r>
            <a:endParaRPr lang="en-US" sz="2800" b="1" dirty="0">
              <a:solidFill>
                <a:srgbClr val="FFAB40">
                  <a:alpha val="100000"/>
                </a:srgbClr>
              </a:solidFill>
            </a:endParaRPr>
          </a:p>
        </p:txBody>
      </p:sp>
      <p:sp>
        <p:nvSpPr>
          <p:cNvPr id="3" name="Losange 2"/>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4" name="ZoneTexte 3"/>
          <p:cNvSpPr txBox="1"/>
          <p:nvPr/>
        </p:nvSpPr>
        <p:spPr>
          <a:xfrm>
            <a:off x="388709" y="298852"/>
            <a:ext cx="301686" cy="369332"/>
          </a:xfrm>
          <a:prstGeom prst="rect">
            <a:avLst/>
          </a:prstGeom>
          <a:noFill/>
        </p:spPr>
        <p:txBody>
          <a:bodyPr wrap="none" rtlCol="0">
            <a:spAutoFit/>
          </a:bodyPr>
          <a:lstStyle/>
          <a:p>
            <a:r>
              <a:rPr lang="en-CA" b="1" dirty="0">
                <a:solidFill>
                  <a:schemeClr val="bg1"/>
                </a:solidFill>
              </a:rPr>
              <a:t>8</a:t>
            </a:r>
            <a:endParaRPr lang="en-US" b="1" dirty="0">
              <a:solidFill>
                <a:schemeClr val="bg1"/>
              </a:solidFill>
            </a:endParaRPr>
          </a:p>
        </p:txBody>
      </p:sp>
      <p:pic>
        <p:nvPicPr>
          <p:cNvPr id="5"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971600" y="767694"/>
            <a:ext cx="7200800" cy="4324336"/>
          </a:xfrm>
          <a:prstGeom prst="rect">
            <a:avLst/>
          </a:prstGeom>
          <a:noFill/>
          <a:ln w="19050">
            <a:solidFill>
              <a:schemeClr val="accent1"/>
            </a:solidFill>
          </a:ln>
        </p:spPr>
      </p:pic>
    </p:spTree>
    <p:extLst>
      <p:ext uri="{BB962C8B-B14F-4D97-AF65-F5344CB8AC3E}">
        <p14:creationId xmlns:p14="http://schemas.microsoft.com/office/powerpoint/2010/main" val="7879756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91880" y="267494"/>
            <a:ext cx="2342436" cy="523220"/>
          </a:xfrm>
          <a:prstGeom prst="rect">
            <a:avLst/>
          </a:prstGeom>
        </p:spPr>
        <p:txBody>
          <a:bodyPr wrap="none">
            <a:spAutoFit/>
          </a:bodyPr>
          <a:lstStyle/>
          <a:p>
            <a:pPr lvl="0" fontAlgn="t"/>
            <a:r>
              <a:rPr lang="en-CA" sz="2800" b="1" dirty="0" smtClean="0">
                <a:solidFill>
                  <a:srgbClr val="FFAB40">
                    <a:alpha val="100000"/>
                  </a:srgbClr>
                </a:solidFill>
              </a:rPr>
              <a:t>Class Diagram </a:t>
            </a:r>
            <a:endParaRPr lang="en-US" sz="2800" b="1" dirty="0">
              <a:solidFill>
                <a:srgbClr val="FFAB40">
                  <a:alpha val="100000"/>
                </a:srgbClr>
              </a:solidFill>
            </a:endParaRPr>
          </a:p>
        </p:txBody>
      </p:sp>
      <p:sp>
        <p:nvSpPr>
          <p:cNvPr id="3" name="Losange 2"/>
          <p:cNvSpPr/>
          <p:nvPr/>
        </p:nvSpPr>
        <p:spPr>
          <a:xfrm>
            <a:off x="323528" y="267494"/>
            <a:ext cx="432048" cy="432048"/>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a:ln w="0"/>
              <a:solidFill>
                <a:schemeClr val="bg1"/>
              </a:solidFill>
              <a:effectLst>
                <a:outerShdw blurRad="38100" dist="25400" dir="5400000" algn="ctr" rotWithShape="0">
                  <a:srgbClr val="6E747A">
                    <a:alpha val="43000"/>
                  </a:srgbClr>
                </a:outerShdw>
              </a:effectLst>
            </a:endParaRPr>
          </a:p>
        </p:txBody>
      </p:sp>
      <p:sp>
        <p:nvSpPr>
          <p:cNvPr id="4" name="ZoneTexte 3"/>
          <p:cNvSpPr txBox="1"/>
          <p:nvPr/>
        </p:nvSpPr>
        <p:spPr>
          <a:xfrm>
            <a:off x="395536" y="267494"/>
            <a:ext cx="411877" cy="369332"/>
          </a:xfrm>
          <a:prstGeom prst="rect">
            <a:avLst/>
          </a:prstGeom>
          <a:noFill/>
        </p:spPr>
        <p:txBody>
          <a:bodyPr wrap="square" rtlCol="0">
            <a:spAutoFit/>
          </a:bodyPr>
          <a:lstStyle/>
          <a:p>
            <a:r>
              <a:rPr lang="en-CA" b="1" dirty="0">
                <a:solidFill>
                  <a:schemeClr val="bg1"/>
                </a:solidFill>
              </a:rPr>
              <a:t>9</a:t>
            </a:r>
            <a:endParaRPr lang="en-US" b="1" dirty="0">
              <a:solidFill>
                <a:schemeClr val="bg1"/>
              </a:solidFill>
            </a:endParaRPr>
          </a:p>
        </p:txBody>
      </p:sp>
      <p:pic>
        <p:nvPicPr>
          <p:cNvPr id="5" name="Picture 7"/>
          <p:cNvPicPr/>
          <p:nvPr/>
        </p:nvPicPr>
        <p:blipFill>
          <a:blip r:embed="rId2"/>
          <a:stretch>
            <a:fillRect/>
          </a:stretch>
        </p:blipFill>
        <p:spPr>
          <a:xfrm>
            <a:off x="755576" y="775018"/>
            <a:ext cx="7776864" cy="4281324"/>
          </a:xfrm>
          <a:prstGeom prst="rect">
            <a:avLst/>
          </a:prstGeom>
          <a:ln w="19050">
            <a:solidFill>
              <a:schemeClr val="accent1"/>
            </a:solidFill>
          </a:ln>
        </p:spPr>
      </p:pic>
    </p:spTree>
    <p:extLst>
      <p:ext uri="{BB962C8B-B14F-4D97-AF65-F5344CB8AC3E}">
        <p14:creationId xmlns:p14="http://schemas.microsoft.com/office/powerpoint/2010/main" val="4271868847"/>
      </p:ext>
    </p:extLst>
  </p:cSld>
  <p:clrMapOvr>
    <a:masterClrMapping/>
  </p:clrMapOvr>
  <p:timing>
    <p:tnLst>
      <p:par>
        <p:cTn id="1" dur="indefinite" restart="never" nodeType="tmRoot"/>
      </p:par>
    </p:tnLst>
  </p:timing>
</p:sld>
</file>

<file path=ppt/theme/theme1.xml><?xml version="1.0" encoding="utf-8"?>
<a:theme xmlns:a="http://schemas.openxmlformats.org/drawingml/2006/main" name="Theme11">
  <a:themeElements>
    <a:clrScheme name="Theme11">
      <a:dk1>
        <a:sysClr val="windowText" lastClr="000000"/>
      </a:dk1>
      <a:lt1>
        <a:sysClr val="window" lastClr="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Theme11">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Theme1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543</TotalTime>
  <Words>279</Words>
  <Application>Microsoft Office PowerPoint</Application>
  <PresentationFormat>Affichage à l'écran (16:9)</PresentationFormat>
  <Paragraphs>51</Paragraphs>
  <Slides>15</Slides>
  <Notes>0</Notes>
  <HiddenSlides>0</HiddenSlides>
  <MMClips>0</MMClips>
  <ScaleCrop>false</ScaleCrop>
  <HeadingPairs>
    <vt:vector size="6" baseType="variant">
      <vt:variant>
        <vt:lpstr>Polices utilisées</vt:lpstr>
      </vt:variant>
      <vt:variant>
        <vt:i4>1</vt:i4>
      </vt:variant>
      <vt:variant>
        <vt:lpstr>Thème</vt:lpstr>
      </vt:variant>
      <vt:variant>
        <vt:i4>1</vt:i4>
      </vt:variant>
      <vt:variant>
        <vt:lpstr>Titres des diapositives</vt:lpstr>
      </vt:variant>
      <vt:variant>
        <vt:i4>15</vt:i4>
      </vt:variant>
    </vt:vector>
  </HeadingPairs>
  <TitlesOfParts>
    <vt:vector size="17" baseType="lpstr">
      <vt:lpstr>Calibri</vt:lpstr>
      <vt:lpstr>Theme11</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Untitled Presentation</dc:title>
  <dc:subject/>
  <dc:creator>Unknown Creator</dc:creator>
  <cp:keywords/>
  <dc:description/>
  <cp:lastModifiedBy>ANGE</cp:lastModifiedBy>
  <cp:revision>18</cp:revision>
  <dcterms:created xsi:type="dcterms:W3CDTF">2025-05-27T03:41:28Z</dcterms:created>
  <dcterms:modified xsi:type="dcterms:W3CDTF">2025-05-27T12:55:51Z</dcterms:modified>
  <cp:category/>
  <cp:contentStatus/>
</cp:coreProperties>
</file>